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5" r:id="rId7"/>
    <p:sldId id="271" r:id="rId8"/>
    <p:sldId id="270" r:id="rId9"/>
    <p:sldId id="262" r:id="rId10"/>
  </p:sldIdLst>
  <p:sldSz cx="12192000" cy="6858000"/>
  <p:notesSz cx="3238500" cy="28829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81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19A"/>
    <a:srgbClr val="33CCCC"/>
    <a:srgbClr val="009999"/>
    <a:srgbClr val="00CCFF"/>
    <a:srgbClr val="0099FF"/>
    <a:srgbClr val="387FBC"/>
    <a:srgbClr val="292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84"/>
    <p:restoredTop sz="94707"/>
  </p:normalViewPr>
  <p:slideViewPr>
    <p:cSldViewPr>
      <p:cViewPr varScale="1">
        <p:scale>
          <a:sx n="91" d="100"/>
          <a:sy n="91" d="100"/>
        </p:scale>
        <p:origin x="691" y="96"/>
      </p:cViewPr>
      <p:guideLst>
        <p:guide orient="horz" pos="6851"/>
        <p:guide pos="81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03350" cy="144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5150" y="0"/>
            <a:ext cx="1403350" cy="144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71117-12EC-2A42-8BC5-4D83F0DDCAA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360363"/>
            <a:ext cx="1730375" cy="97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3850" y="1387475"/>
            <a:ext cx="2590800" cy="1135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738438"/>
            <a:ext cx="1403350" cy="144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5150" y="2738438"/>
            <a:ext cx="1403350" cy="144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054F3-EC69-E247-AEB7-3DE599D42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0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*Teacher note: If students are completing this activity digitally they will need to record this part of the activity elsewhere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054F3-EC69-E247-AEB7-3DE599D428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1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190" y="2125981"/>
            <a:ext cx="1038351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2386" y="3840481"/>
            <a:ext cx="8551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795" y="1577340"/>
            <a:ext cx="53139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91191" y="1577340"/>
            <a:ext cx="53139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0795" y="274320"/>
            <a:ext cx="109943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795" y="1577340"/>
            <a:ext cx="109943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53408" y="6377941"/>
            <a:ext cx="39090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796" y="6377941"/>
            <a:ext cx="2809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95454" y="6377941"/>
            <a:ext cx="2809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martnz.nz/wp-content/uploads/2022/04/endorseMe-Self-Assessment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E913C8E-1450-6042-B95D-830CC844E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crescent moon in the sky&#10;&#10;Description automatically generated with low confidence">
            <a:extLst>
              <a:ext uri="{FF2B5EF4-FFF2-40B4-BE49-F238E27FC236}">
                <a16:creationId xmlns:a16="http://schemas.microsoft.com/office/drawing/2014/main" id="{D71D8F90-A641-7F41-84AB-087E8BD94D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7" t="43333" r="42817" b="35556"/>
          <a:stretch/>
        </p:blipFill>
        <p:spPr>
          <a:xfrm>
            <a:off x="3962399" y="2514600"/>
            <a:ext cx="2895601" cy="1447800"/>
          </a:xfrm>
          <a:prstGeom prst="rect">
            <a:avLst/>
          </a:prstGeom>
        </p:spPr>
      </p:pic>
      <p:pic>
        <p:nvPicPr>
          <p:cNvPr id="14" name="Picture 13" descr="A white flam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DAABB85-64B0-C94E-AB5A-B8B911AAE6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7" t="24445" r="51306" b="26666"/>
          <a:stretch/>
        </p:blipFill>
        <p:spPr>
          <a:xfrm>
            <a:off x="4190999" y="1219200"/>
            <a:ext cx="1676401" cy="3352800"/>
          </a:xfrm>
          <a:prstGeom prst="rect">
            <a:avLst/>
          </a:prstGeom>
        </p:spPr>
      </p:pic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673D706-686F-A248-8BED-47ED785538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3" t="56667" r="33021" b="24445"/>
          <a:stretch/>
        </p:blipFill>
        <p:spPr>
          <a:xfrm>
            <a:off x="5105399" y="3429000"/>
            <a:ext cx="2895601" cy="1295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79F02D-E698-FE41-BAF5-6B0E68D971F5}"/>
              </a:ext>
            </a:extLst>
          </p:cNvPr>
          <p:cNvSpPr txBox="1"/>
          <p:nvPr/>
        </p:nvSpPr>
        <p:spPr>
          <a:xfrm>
            <a:off x="4495800" y="4900136"/>
            <a:ext cx="34610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i="1" dirty="0">
                <a:solidFill>
                  <a:schemeClr val="bg1"/>
                </a:solidFill>
                <a:latin typeface="Montserrat Medium" pitchFamily="2" charset="77"/>
              </a:rPr>
              <a:t>Empowering </a:t>
            </a:r>
            <a:r>
              <a:rPr lang="en-US" sz="2100" i="1" dirty="0" err="1">
                <a:solidFill>
                  <a:schemeClr val="bg1"/>
                </a:solidFill>
                <a:latin typeface="Montserrat Medium" pitchFamily="2" charset="77"/>
              </a:rPr>
              <a:t>rangatahi</a:t>
            </a:r>
            <a:endParaRPr lang="en-US" sz="2100" i="1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64AF4A-0E6D-1945-8BAB-8F493E4641BF}"/>
              </a:ext>
            </a:extLst>
          </p:cNvPr>
          <p:cNvSpPr txBox="1"/>
          <p:nvPr/>
        </p:nvSpPr>
        <p:spPr>
          <a:xfrm>
            <a:off x="4495800" y="5236038"/>
            <a:ext cx="34610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i="1" dirty="0">
                <a:solidFill>
                  <a:schemeClr val="bg1"/>
                </a:solidFill>
                <a:latin typeface="Montserrat Medium" pitchFamily="2" charset="77"/>
              </a:rPr>
              <a:t>to live their best life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AF5328-AA8B-4D9B-8330-914FC63A440E}"/>
              </a:ext>
            </a:extLst>
          </p:cNvPr>
          <p:cNvSpPr txBox="1"/>
          <p:nvPr/>
        </p:nvSpPr>
        <p:spPr>
          <a:xfrm>
            <a:off x="1485900" y="2521059"/>
            <a:ext cx="922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600" dirty="0">
                <a:solidFill>
                  <a:srgbClr val="20419A"/>
                </a:solidFill>
              </a:rPr>
              <a:t>Employability Skills</a:t>
            </a:r>
          </a:p>
          <a:p>
            <a:pPr algn="ctr"/>
            <a:r>
              <a:rPr lang="en-NZ" sz="2800" dirty="0">
                <a:solidFill>
                  <a:srgbClr val="20419A"/>
                </a:solidFill>
              </a:rPr>
              <a:t>What employers are looking for in young people</a:t>
            </a:r>
          </a:p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1951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1336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E9D348-10E2-434D-AAB3-01CB69B39458}"/>
              </a:ext>
            </a:extLst>
          </p:cNvPr>
          <p:cNvSpPr txBox="1"/>
          <p:nvPr/>
        </p:nvSpPr>
        <p:spPr>
          <a:xfrm>
            <a:off x="828383" y="1778711"/>
            <a:ext cx="10535234" cy="3293209"/>
          </a:xfrm>
          <a:prstGeom prst="rect">
            <a:avLst/>
          </a:prstGeom>
          <a:noFill/>
          <a:ln>
            <a:solidFill>
              <a:srgbClr val="20419A"/>
            </a:solidFill>
          </a:ln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rgbClr val="20419A"/>
                </a:solidFill>
                <a:cs typeface="Arial" panose="020B0604020202020204" pitchFamily="34" charset="0"/>
              </a:rPr>
              <a:t>Employability skills are also known as</a:t>
            </a:r>
            <a:r>
              <a:rPr lang="en-NZ" sz="2800" dirty="0">
                <a:solidFill>
                  <a:srgbClr val="20419A"/>
                </a:solidFill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>
              <a:solidFill>
                <a:srgbClr val="20419A"/>
              </a:solidFill>
              <a:cs typeface="Arial" panose="020B0604020202020204" pitchFamily="34" charset="0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NZ" sz="3600" dirty="0">
                <a:solidFill>
                  <a:srgbClr val="20419A"/>
                </a:solidFill>
                <a:cs typeface="Arial" panose="020B0604020202020204" pitchFamily="34" charset="0"/>
              </a:rPr>
              <a:t>Soft skills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NZ" sz="3600" dirty="0">
                <a:solidFill>
                  <a:srgbClr val="20419A"/>
                </a:solidFill>
                <a:cs typeface="Arial" panose="020B0604020202020204" pitchFamily="34" charset="0"/>
              </a:rPr>
              <a:t>Work readiness skills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NZ" sz="3600" dirty="0">
                <a:solidFill>
                  <a:srgbClr val="20419A"/>
                </a:solidFill>
                <a:cs typeface="Arial" panose="020B0604020202020204" pitchFamily="34" charset="0"/>
              </a:rPr>
              <a:t>Transferable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8D0A89-0038-4261-AB81-982986AA43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065240" y="3810000"/>
            <a:ext cx="4802318" cy="229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2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704FE6-59BC-47D7-8D2C-BBB31C24E6FB}"/>
              </a:ext>
            </a:extLst>
          </p:cNvPr>
          <p:cNvSpPr txBox="1"/>
          <p:nvPr/>
        </p:nvSpPr>
        <p:spPr>
          <a:xfrm>
            <a:off x="1118419" y="1447800"/>
            <a:ext cx="9955161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rgbClr val="20419A"/>
                </a:solidFill>
                <a:cs typeface="Arial" panose="020B0604020202020204" pitchFamily="34" charset="0"/>
              </a:rPr>
              <a:t>Employability skills:</a:t>
            </a:r>
          </a:p>
          <a:p>
            <a:endParaRPr lang="en-NZ" sz="3200" b="1" dirty="0">
              <a:solidFill>
                <a:srgbClr val="20419A"/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>
                <a:solidFill>
                  <a:srgbClr val="20419A"/>
                </a:solidFill>
                <a:cs typeface="Arial" panose="020B0604020202020204" pitchFamily="34" charset="0"/>
              </a:rPr>
              <a:t>Skills, qualities and attitudes </a:t>
            </a:r>
            <a:r>
              <a:rPr lang="en-US" sz="3200" i="0" dirty="0">
                <a:solidFill>
                  <a:srgbClr val="20419A"/>
                </a:solidFill>
                <a:effectLst/>
                <a:latin typeface="MullerLight"/>
              </a:rPr>
              <a:t>that employers say are essential for their workplace.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0419A"/>
              </a:solidFill>
              <a:latin typeface="Muller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0419A"/>
                </a:solidFill>
                <a:latin typeface="MullerLight"/>
              </a:rPr>
              <a:t>Often considered just as (sometimes more!) important than qualifications and training.</a:t>
            </a:r>
            <a:endParaRPr lang="en-NZ" sz="3200" dirty="0">
              <a:solidFill>
                <a:srgbClr val="20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4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6CEAD6-D842-4DB0-B978-03FBE65A1FBA}"/>
              </a:ext>
            </a:extLst>
          </p:cNvPr>
          <p:cNvSpPr txBox="1"/>
          <p:nvPr/>
        </p:nvSpPr>
        <p:spPr>
          <a:xfrm>
            <a:off x="6934200" y="1860017"/>
            <a:ext cx="513580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NZ" sz="3600" dirty="0">
                <a:solidFill>
                  <a:srgbClr val="20419A"/>
                </a:solidFill>
              </a:rPr>
              <a:t>There are many ways you can develop your employability skills.</a:t>
            </a:r>
          </a:p>
          <a:p>
            <a:pPr>
              <a:spcAft>
                <a:spcPts val="1200"/>
              </a:spcAft>
            </a:pPr>
            <a:r>
              <a:rPr lang="en-NZ" sz="3600" dirty="0">
                <a:solidFill>
                  <a:srgbClr val="20419A"/>
                </a:solidFill>
              </a:rPr>
              <a:t>You probably already have some, you just don’t realise it yet.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83601-E734-4405-B215-832697CA30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815" y="1524000"/>
            <a:ext cx="5920294" cy="408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2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040912-972D-4BD4-A48B-BD8FF6173000}"/>
              </a:ext>
            </a:extLst>
          </p:cNvPr>
          <p:cNvSpPr txBox="1"/>
          <p:nvPr/>
        </p:nvSpPr>
        <p:spPr>
          <a:xfrm>
            <a:off x="838200" y="398700"/>
            <a:ext cx="7925828" cy="2031325"/>
          </a:xfrm>
          <a:prstGeom prst="rect">
            <a:avLst/>
          </a:prstGeom>
          <a:noFill/>
          <a:ln>
            <a:solidFill>
              <a:srgbClr val="20419A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NZ" sz="2800" dirty="0">
                <a:solidFill>
                  <a:srgbClr val="20419A"/>
                </a:solidFill>
              </a:rPr>
              <a:t>Student activity: How many boxes do you tick?</a:t>
            </a:r>
          </a:p>
          <a:p>
            <a:pPr algn="l">
              <a:spcBef>
                <a:spcPts val="1200"/>
              </a:spcBef>
            </a:pPr>
            <a:r>
              <a:rPr lang="en-NZ" sz="2000" dirty="0">
                <a:solidFill>
                  <a:srgbClr val="20419A"/>
                </a:solidFill>
              </a:rPr>
              <a:t>On the student worksheet: tick any description where you would answer ‘always’ or ‘most of the time’</a:t>
            </a:r>
          </a:p>
          <a:p>
            <a:pPr algn="l">
              <a:spcBef>
                <a:spcPts val="1200"/>
              </a:spcBef>
            </a:pPr>
            <a:r>
              <a:rPr lang="en-NZ" sz="2000" dirty="0">
                <a:solidFill>
                  <a:srgbClr val="20419A"/>
                </a:solidFill>
              </a:rPr>
              <a:t>(if your answer is ‘never’ or ‘sometimes’, leave it blank!) </a:t>
            </a:r>
          </a:p>
          <a:p>
            <a:pPr algn="ctr"/>
            <a:endParaRPr lang="en-NZ" dirty="0"/>
          </a:p>
        </p:txBody>
      </p:sp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191E417C-0FFF-46D9-96B6-4622AB8FEA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1"/>
          <a:stretch/>
        </p:blipFill>
        <p:spPr>
          <a:xfrm>
            <a:off x="2743200" y="2360292"/>
            <a:ext cx="7047472" cy="3391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A2B1AE-BCF3-4289-8441-7C6FECBE34EF}"/>
              </a:ext>
            </a:extLst>
          </p:cNvPr>
          <p:cNvSpPr txBox="1"/>
          <p:nvPr/>
        </p:nvSpPr>
        <p:spPr>
          <a:xfrm>
            <a:off x="1981201" y="5923475"/>
            <a:ext cx="100529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20419A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https://smartnz.nz/wp-content/uploads/2022/04/endorseMe-Self-Assessment.pdf</a:t>
            </a:r>
            <a:endParaRPr lang="en-NZ" dirty="0">
              <a:solidFill>
                <a:srgbClr val="20419A"/>
              </a:solidFill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9439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040912-972D-4BD4-A48B-BD8FF6173000}"/>
              </a:ext>
            </a:extLst>
          </p:cNvPr>
          <p:cNvSpPr txBox="1"/>
          <p:nvPr/>
        </p:nvSpPr>
        <p:spPr>
          <a:xfrm>
            <a:off x="739824" y="571851"/>
            <a:ext cx="7925828" cy="5293757"/>
          </a:xfrm>
          <a:prstGeom prst="rect">
            <a:avLst/>
          </a:prstGeom>
          <a:noFill/>
          <a:ln>
            <a:solidFill>
              <a:srgbClr val="20419A"/>
            </a:solidFill>
          </a:ln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NZ" sz="2800" dirty="0">
                <a:solidFill>
                  <a:srgbClr val="20419A"/>
                </a:solidFill>
              </a:rPr>
              <a:t>IMPORTANT!!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20419A"/>
                </a:solidFill>
              </a:rPr>
              <a:t>Don’t worry if you haven’t ticked many boxes, it just means it’s an area to work on, and you’re not there YET!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20419A"/>
                </a:solidFill>
              </a:rPr>
              <a:t>Pat yourself on the back for the strengths you do have, and think about what you can do to develop the others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20419A"/>
                </a:solidFill>
              </a:rPr>
              <a:t>By working on developing these skills while you’re still in school, you will be setting yourself up for a successful future, whatever you decide to do</a:t>
            </a:r>
          </a:p>
        </p:txBody>
      </p:sp>
      <p:pic>
        <p:nvPicPr>
          <p:cNvPr id="3073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C94C959-8FCC-88B8-441C-F7354AEEB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"/>
          <a:stretch>
            <a:fillRect/>
          </a:stretch>
        </p:blipFill>
        <p:spPr bwMode="auto">
          <a:xfrm>
            <a:off x="8900829" y="2415884"/>
            <a:ext cx="2914650" cy="40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95C9F41-EC27-8541-1963-6B5B9B999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ontserrat Medium" pitchFamily="2" charset="0"/>
                <a:ea typeface="Calibri" panose="020F0502020204030204" pitchFamily="34" charset="0"/>
              </a:rPr>
              <a:t>By working on developing these skills while you’re still in school, you will be setting yourself up for a successful future, whatever you decide to do.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ontserrat" pitchFamily="2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6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040912-972D-4BD4-A48B-BD8FF6173000}"/>
              </a:ext>
            </a:extLst>
          </p:cNvPr>
          <p:cNvSpPr txBox="1"/>
          <p:nvPr/>
        </p:nvSpPr>
        <p:spPr>
          <a:xfrm>
            <a:off x="-762000" y="497243"/>
            <a:ext cx="701040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solidFill>
                  <a:srgbClr val="20419A"/>
                </a:solidFill>
              </a:rPr>
              <a:t>How did you do?</a:t>
            </a:r>
          </a:p>
          <a:p>
            <a:pPr algn="ctr"/>
            <a:endParaRPr lang="en-NZ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2E2835D-E65A-2346-FD9F-D2C08D3E5A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6" y="1371600"/>
            <a:ext cx="3237959" cy="457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CA6EAB-D087-867A-B902-68AB632D20B2}"/>
              </a:ext>
            </a:extLst>
          </p:cNvPr>
          <p:cNvSpPr txBox="1"/>
          <p:nvPr/>
        </p:nvSpPr>
        <p:spPr>
          <a:xfrm>
            <a:off x="4642044" y="1540631"/>
            <a:ext cx="65880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NZ" sz="2800" dirty="0">
                <a:solidFill>
                  <a:srgbClr val="20419A"/>
                </a:solidFill>
              </a:rPr>
              <a:t>Which skills are you already nailing? </a:t>
            </a:r>
          </a:p>
          <a:p>
            <a:r>
              <a:rPr lang="en-NZ" sz="2800" dirty="0">
                <a:solidFill>
                  <a:srgbClr val="20419A"/>
                </a:solidFill>
              </a:rPr>
              <a:t>Which do you need to work on?</a:t>
            </a:r>
          </a:p>
          <a:p>
            <a:endParaRPr lang="en-NZ" sz="3600" dirty="0">
              <a:solidFill>
                <a:srgbClr val="20419A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20419A"/>
                </a:solidFill>
              </a:rPr>
              <a:t>Circle one employability skill you want to work on improving this term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20419A"/>
                </a:solidFill>
              </a:rPr>
              <a:t>Write on the bottom of your sheet one thing you can do to practise this skill</a:t>
            </a:r>
          </a:p>
          <a:p>
            <a:endParaRPr lang="en-NZ" sz="3600" dirty="0">
              <a:solidFill>
                <a:srgbClr val="20419A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3BCACE-B1CE-E746-E1AB-1C3487DFE341}"/>
              </a:ext>
            </a:extLst>
          </p:cNvPr>
          <p:cNvSpPr/>
          <p:nvPr/>
        </p:nvSpPr>
        <p:spPr>
          <a:xfrm>
            <a:off x="4630160" y="2917097"/>
            <a:ext cx="7010401" cy="27917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212EC3-611D-6754-4DFA-15BBBC2ECC2C}"/>
              </a:ext>
            </a:extLst>
          </p:cNvPr>
          <p:cNvSpPr txBox="1"/>
          <p:nvPr/>
        </p:nvSpPr>
        <p:spPr>
          <a:xfrm>
            <a:off x="4114800" y="5909101"/>
            <a:ext cx="746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600" i="1" dirty="0">
                <a:solidFill>
                  <a:srgbClr val="20419A"/>
                </a:solidFill>
              </a:rPr>
              <a:t>I’m going to work on my self management skills by: getting my school bag and lunch packed at night rather than leaving it to the last minute in the morning.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92C643C-EF2F-0E5E-F604-71B380CD4BB8}"/>
              </a:ext>
            </a:extLst>
          </p:cNvPr>
          <p:cNvSpPr/>
          <p:nvPr/>
        </p:nvSpPr>
        <p:spPr>
          <a:xfrm>
            <a:off x="1148593" y="3574911"/>
            <a:ext cx="902749" cy="204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AD1AFE-8FD6-6F90-0EF0-CC2456D6A5F4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1919137" y="3749491"/>
            <a:ext cx="2131261" cy="23154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0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531AFEC-0206-4BFB-866D-45468C3D6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769378"/>
            <a:ext cx="7039620" cy="39597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93F5F4-1ACA-3B43-3F82-4F59882D80F8}"/>
              </a:ext>
            </a:extLst>
          </p:cNvPr>
          <p:cNvSpPr txBox="1"/>
          <p:nvPr/>
        </p:nvSpPr>
        <p:spPr>
          <a:xfrm>
            <a:off x="685800" y="398383"/>
            <a:ext cx="9601200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NZ" sz="3200" dirty="0">
                <a:solidFill>
                  <a:srgbClr val="20419A"/>
                </a:solidFill>
              </a:rPr>
              <a:t>SmartNZ has developed an app to record your employability skills to support future job applications</a:t>
            </a:r>
          </a:p>
          <a:p>
            <a:pPr algn="ctr"/>
            <a:endParaRPr lang="en-N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D7BF1-E503-07CC-47A8-509BDA089BEA}"/>
              </a:ext>
            </a:extLst>
          </p:cNvPr>
          <p:cNvSpPr txBox="1"/>
          <p:nvPr/>
        </p:nvSpPr>
        <p:spPr>
          <a:xfrm>
            <a:off x="2514600" y="6001434"/>
            <a:ext cx="876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i="1" dirty="0">
                <a:solidFill>
                  <a:srgbClr val="20419A"/>
                </a:solidFill>
              </a:rPr>
              <a:t>Coming soon to Hillcrest High School…</a:t>
            </a:r>
          </a:p>
        </p:txBody>
      </p:sp>
    </p:spTree>
    <p:extLst>
      <p:ext uri="{BB962C8B-B14F-4D97-AF65-F5344CB8AC3E}">
        <p14:creationId xmlns:p14="http://schemas.microsoft.com/office/powerpoint/2010/main" val="756232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381</Words>
  <Application>Microsoft Office PowerPoint</Application>
  <PresentationFormat>Widescreen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Montserrat</vt:lpstr>
      <vt:lpstr>Montserrat Medium</vt:lpstr>
      <vt:lpstr>MullerLight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</dc:creator>
  <cp:lastModifiedBy>Linda Nelson Caie</cp:lastModifiedBy>
  <cp:revision>41</cp:revision>
  <dcterms:created xsi:type="dcterms:W3CDTF">2022-04-08T02:40:02Z</dcterms:created>
  <dcterms:modified xsi:type="dcterms:W3CDTF">2022-05-02T23:15:07Z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2022-04-08T00:00:00Z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2022-04-08T00:00:00Z</vt:filetime>
  </property>
</Properties>
</file>