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3238500" cy="28829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6851" userDrawn="1">
          <p15:clr>
            <a:srgbClr val="A4A3A4"/>
          </p15:clr>
        </p15:guide>
        <p15:guide id="2" pos="81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9999"/>
    <a:srgbClr val="00CCFF"/>
    <a:srgbClr val="0099FF"/>
    <a:srgbClr val="387FBC"/>
    <a:srgbClr val="29275B"/>
    <a:srgbClr val="204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4"/>
    <p:restoredTop sz="94707"/>
  </p:normalViewPr>
  <p:slideViewPr>
    <p:cSldViewPr>
      <p:cViewPr varScale="1">
        <p:scale>
          <a:sx n="91" d="100"/>
          <a:sy n="91" d="100"/>
        </p:scale>
        <p:origin x="691" y="58"/>
      </p:cViewPr>
      <p:guideLst>
        <p:guide orient="horz" pos="6851"/>
        <p:guide pos="81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3350" cy="144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35150" y="0"/>
            <a:ext cx="1403350" cy="144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71117-12EC-2A42-8BC5-4D83F0DDCAA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360363"/>
            <a:ext cx="1730375" cy="97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3850" y="1387475"/>
            <a:ext cx="2590800" cy="1135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738438"/>
            <a:ext cx="1403350" cy="144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35150" y="2738438"/>
            <a:ext cx="1403350" cy="144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054F3-EC69-E247-AEB7-3DE599D42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0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6190" y="2125981"/>
            <a:ext cx="103835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2386" y="3840481"/>
            <a:ext cx="8551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795" y="1577340"/>
            <a:ext cx="53139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91191" y="1577340"/>
            <a:ext cx="53139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0795" y="274320"/>
            <a:ext cx="109943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0795" y="1577340"/>
            <a:ext cx="109943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53408" y="6377941"/>
            <a:ext cx="39090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796" y="6377941"/>
            <a:ext cx="28096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95454" y="6377941"/>
            <a:ext cx="28096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app.careercentral.school.nz/sso?moe=138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youtube.com/watch?v=7ypn02euXzk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E913C8E-1450-6042-B95D-830CC844E4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12" name="Picture 11" descr="A crescent moon in the sky&#10;&#10;Description automatically generated with low confidence">
            <a:extLst>
              <a:ext uri="{FF2B5EF4-FFF2-40B4-BE49-F238E27FC236}">
                <a16:creationId xmlns:a16="http://schemas.microsoft.com/office/drawing/2014/main" id="{D71D8F90-A641-7F41-84AB-087E8BD94D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67" t="43333" r="42817" b="35556"/>
          <a:stretch/>
        </p:blipFill>
        <p:spPr>
          <a:xfrm>
            <a:off x="3962399" y="2514600"/>
            <a:ext cx="2895601" cy="1447800"/>
          </a:xfrm>
          <a:prstGeom prst="rect">
            <a:avLst/>
          </a:prstGeom>
        </p:spPr>
      </p:pic>
      <p:pic>
        <p:nvPicPr>
          <p:cNvPr id="14" name="Picture 13" descr="A white flame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ADAABB85-64B0-C94E-AB5A-B8B911AAE6D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7" t="24445" r="51306" b="26666"/>
          <a:stretch/>
        </p:blipFill>
        <p:spPr>
          <a:xfrm>
            <a:off x="4190999" y="1219200"/>
            <a:ext cx="1676401" cy="3352800"/>
          </a:xfrm>
          <a:prstGeom prst="rect">
            <a:avLst/>
          </a:prstGeom>
        </p:spPr>
      </p:pic>
      <p:pic>
        <p:nvPicPr>
          <p:cNvPr id="16" name="Picture 1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673D706-686F-A248-8BED-47ED785538D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63" t="56667" r="33021" b="24445"/>
          <a:stretch/>
        </p:blipFill>
        <p:spPr>
          <a:xfrm>
            <a:off x="5105399" y="3429000"/>
            <a:ext cx="2895601" cy="1295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879F02D-E698-FE41-BAF5-6B0E68D971F5}"/>
              </a:ext>
            </a:extLst>
          </p:cNvPr>
          <p:cNvSpPr txBox="1"/>
          <p:nvPr/>
        </p:nvSpPr>
        <p:spPr>
          <a:xfrm>
            <a:off x="4495800" y="4900136"/>
            <a:ext cx="34610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i="1" dirty="0">
                <a:solidFill>
                  <a:schemeClr val="bg1"/>
                </a:solidFill>
                <a:latin typeface="Montserrat Medium" pitchFamily="2" charset="77"/>
              </a:rPr>
              <a:t>Empowering </a:t>
            </a:r>
            <a:r>
              <a:rPr lang="en-US" sz="2100" i="1" dirty="0" err="1">
                <a:solidFill>
                  <a:schemeClr val="bg1"/>
                </a:solidFill>
                <a:latin typeface="Montserrat Medium" pitchFamily="2" charset="77"/>
              </a:rPr>
              <a:t>rangatahi</a:t>
            </a:r>
            <a:endParaRPr lang="en-US" sz="2100" i="1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64AF4A-0E6D-1945-8BAB-8F493E4641BF}"/>
              </a:ext>
            </a:extLst>
          </p:cNvPr>
          <p:cNvSpPr txBox="1"/>
          <p:nvPr/>
        </p:nvSpPr>
        <p:spPr>
          <a:xfrm>
            <a:off x="4495800" y="5236038"/>
            <a:ext cx="34610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i="1" dirty="0">
                <a:solidFill>
                  <a:schemeClr val="bg1"/>
                </a:solidFill>
                <a:latin typeface="Montserrat Medium" pitchFamily="2" charset="77"/>
              </a:rPr>
              <a:t>to live their best life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pic>
        <p:nvPicPr>
          <p:cNvPr id="9" name="Picture 8" descr="A picture containing circle&#10;&#10;Description automatically generated">
            <a:extLst>
              <a:ext uri="{FF2B5EF4-FFF2-40B4-BE49-F238E27FC236}">
                <a16:creationId xmlns:a16="http://schemas.microsoft.com/office/drawing/2014/main" id="{E56B5279-A4B4-4C5E-92E4-B02C99898F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2186" y="2133600"/>
            <a:ext cx="7667628" cy="15001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976A08-AB40-456B-9BEB-E06E677E5EA5}"/>
              </a:ext>
            </a:extLst>
          </p:cNvPr>
          <p:cNvSpPr txBox="1"/>
          <p:nvPr/>
        </p:nvSpPr>
        <p:spPr>
          <a:xfrm>
            <a:off x="2056630" y="4292165"/>
            <a:ext cx="78731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>
                <a:solidFill>
                  <a:srgbClr val="0070C0"/>
                </a:solidFill>
              </a:rPr>
              <a:t>A tool to help you plan your best life</a:t>
            </a:r>
          </a:p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951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189E54-B950-40B2-BE0C-FCF3829AB916}"/>
              </a:ext>
            </a:extLst>
          </p:cNvPr>
          <p:cNvSpPr txBox="1"/>
          <p:nvPr/>
        </p:nvSpPr>
        <p:spPr>
          <a:xfrm>
            <a:off x="2209800" y="855366"/>
            <a:ext cx="874235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b="1" i="0" dirty="0">
                <a:solidFill>
                  <a:srgbClr val="0A0A0A"/>
                </a:solidFill>
                <a:effectLst/>
                <a:cs typeface="Arial" panose="020B0604020202020204" pitchFamily="34" charset="0"/>
              </a:rPr>
              <a:t>Login to Career Central</a:t>
            </a:r>
            <a:endParaRPr lang="en-NZ" sz="4000" b="0" i="0" dirty="0">
              <a:solidFill>
                <a:srgbClr val="0A0A0A"/>
              </a:solidFill>
              <a:effectLst/>
            </a:endParaRPr>
          </a:p>
          <a:p>
            <a:endParaRPr lang="en-NZ" dirty="0"/>
          </a:p>
        </p:txBody>
      </p:sp>
      <p:pic>
        <p:nvPicPr>
          <p:cNvPr id="11" name="Picture 10" descr="Background pattern&#10;&#10;Description automatically generated">
            <a:hlinkClick r:id="rId6"/>
            <a:extLst>
              <a:ext uri="{FF2B5EF4-FFF2-40B4-BE49-F238E27FC236}">
                <a16:creationId xmlns:a16="http://schemas.microsoft.com/office/drawing/2014/main" id="{8B1F29C8-E3F3-4F57-84E4-C55D676A88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4600" y="1887235"/>
            <a:ext cx="7862012" cy="17507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B2BBEC8-A6BF-4C93-8939-3B2C23F79D93}"/>
              </a:ext>
            </a:extLst>
          </p:cNvPr>
          <p:cNvSpPr txBox="1"/>
          <p:nvPr/>
        </p:nvSpPr>
        <p:spPr>
          <a:xfrm>
            <a:off x="3377942" y="4270453"/>
            <a:ext cx="613532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</a:rPr>
              <a:t>Click student login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</a:rPr>
              <a:t>Select Hillcrest High School and enter your school user name and password</a:t>
            </a:r>
          </a:p>
        </p:txBody>
      </p:sp>
    </p:spTree>
    <p:extLst>
      <p:ext uri="{BB962C8B-B14F-4D97-AF65-F5344CB8AC3E}">
        <p14:creationId xmlns:p14="http://schemas.microsoft.com/office/powerpoint/2010/main" val="95092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E547B2-7FDC-4D6D-AD5C-E1271F24095F}"/>
              </a:ext>
            </a:extLst>
          </p:cNvPr>
          <p:cNvSpPr txBox="1"/>
          <p:nvPr/>
        </p:nvSpPr>
        <p:spPr>
          <a:xfrm>
            <a:off x="589935" y="1873044"/>
            <a:ext cx="456728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rgbClr val="0070C0"/>
                </a:solidFill>
                <a:cs typeface="Arial" panose="020B0604020202020204" pitchFamily="34" charset="0"/>
              </a:rPr>
              <a:t>Step One</a:t>
            </a:r>
          </a:p>
          <a:p>
            <a:endParaRPr lang="en-NZ" sz="28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r>
              <a:rPr lang="en-NZ" sz="2800" b="1" dirty="0">
                <a:solidFill>
                  <a:srgbClr val="0070C0"/>
                </a:solidFill>
                <a:cs typeface="Arial" panose="020B0604020202020204" pitchFamily="34" charset="0"/>
              </a:rPr>
              <a:t>My Details:</a:t>
            </a:r>
            <a:endParaRPr lang="en-NZ" sz="28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</a:rPr>
              <a:t>Check your details on the top right of the dashboard and edit if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2800" dirty="0"/>
          </a:p>
          <a:p>
            <a:endParaRPr lang="en-N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A047F4-4588-47A1-AE2A-BE559D8CF9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1994" y="1873044"/>
            <a:ext cx="5391150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34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888D129-0578-4C6B-8B13-46622FF9EF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5939" y="1981200"/>
            <a:ext cx="11603505" cy="150018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AAA7DDD-884B-478D-B7E1-B81A0CA34CEE}"/>
              </a:ext>
            </a:extLst>
          </p:cNvPr>
          <p:cNvSpPr txBox="1"/>
          <p:nvPr/>
        </p:nvSpPr>
        <p:spPr>
          <a:xfrm>
            <a:off x="1447800" y="3938589"/>
            <a:ext cx="99551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Career Central is all about </a:t>
            </a:r>
            <a:r>
              <a:rPr lang="en-NZ" sz="2800" b="1" dirty="0">
                <a:solidFill>
                  <a:srgbClr val="0070C0"/>
                </a:solidFill>
              </a:rPr>
              <a:t>you</a:t>
            </a:r>
            <a:r>
              <a:rPr lang="en-NZ" sz="2800" dirty="0">
                <a:solidFill>
                  <a:srgbClr val="0070C0"/>
                </a:solidFill>
              </a:rPr>
              <a:t> – </a:t>
            </a:r>
            <a:r>
              <a:rPr lang="en-NZ" sz="2800" b="1" dirty="0">
                <a:solidFill>
                  <a:srgbClr val="0070C0"/>
                </a:solidFill>
              </a:rPr>
              <a:t>your</a:t>
            </a:r>
            <a:r>
              <a:rPr lang="en-NZ" sz="2800" dirty="0">
                <a:solidFill>
                  <a:srgbClr val="0070C0"/>
                </a:solidFill>
              </a:rPr>
              <a:t> interests, </a:t>
            </a:r>
            <a:r>
              <a:rPr lang="en-NZ" sz="2800" b="1" dirty="0">
                <a:solidFill>
                  <a:srgbClr val="0070C0"/>
                </a:solidFill>
              </a:rPr>
              <a:t>your</a:t>
            </a:r>
            <a:r>
              <a:rPr lang="en-NZ" sz="2800" dirty="0">
                <a:solidFill>
                  <a:srgbClr val="0070C0"/>
                </a:solidFill>
              </a:rPr>
              <a:t> journey, </a:t>
            </a:r>
            <a:r>
              <a:rPr lang="en-NZ" sz="2800" b="1" dirty="0">
                <a:solidFill>
                  <a:srgbClr val="0070C0"/>
                </a:solidFill>
              </a:rPr>
              <a:t>your</a:t>
            </a:r>
            <a:r>
              <a:rPr lang="en-NZ" sz="2800" dirty="0">
                <a:solidFill>
                  <a:srgbClr val="0070C0"/>
                </a:solidFill>
              </a:rPr>
              <a:t> goals.</a:t>
            </a:r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78382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342D52-6261-44C9-B308-F888F96E64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0229" y="1756038"/>
            <a:ext cx="11603505" cy="15001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436F64-CB00-4E84-BD99-2BF49FD08DC6}"/>
              </a:ext>
            </a:extLst>
          </p:cNvPr>
          <p:cNvSpPr txBox="1"/>
          <p:nvPr/>
        </p:nvSpPr>
        <p:spPr>
          <a:xfrm>
            <a:off x="1118419" y="3484827"/>
            <a:ext cx="995516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rgbClr val="0070C0"/>
                </a:solidFill>
              </a:rPr>
              <a:t>During your time at High School, you will unlock new modules and revisit others to create your picture of your pathways.</a:t>
            </a:r>
          </a:p>
          <a:p>
            <a:endParaRPr lang="en-NZ" sz="2400" dirty="0">
              <a:solidFill>
                <a:srgbClr val="0070C0"/>
              </a:solidFill>
            </a:endParaRPr>
          </a:p>
          <a:p>
            <a:r>
              <a:rPr lang="en-NZ" sz="2400" dirty="0">
                <a:solidFill>
                  <a:srgbClr val="0070C0"/>
                </a:solidFill>
              </a:rPr>
              <a:t>Information gathered can be used in Learning Conversations with your teachers, career discussion with Careers Teachers and </a:t>
            </a:r>
            <a:r>
              <a:rPr lang="en-NZ" sz="2400" dirty="0" err="1">
                <a:solidFill>
                  <a:srgbClr val="0070C0"/>
                </a:solidFill>
              </a:rPr>
              <a:t>whaanau</a:t>
            </a:r>
            <a:r>
              <a:rPr lang="en-NZ" sz="2400" dirty="0">
                <a:solidFill>
                  <a:srgbClr val="0070C0"/>
                </a:solidFill>
              </a:rPr>
              <a:t> and to generate a CV. </a:t>
            </a:r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75623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8933E6-C2B7-4BDD-927A-F56F4A55EE1A}"/>
              </a:ext>
            </a:extLst>
          </p:cNvPr>
          <p:cNvSpPr txBox="1"/>
          <p:nvPr/>
        </p:nvSpPr>
        <p:spPr>
          <a:xfrm>
            <a:off x="2979175" y="1902543"/>
            <a:ext cx="874235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i="0" dirty="0">
                <a:solidFill>
                  <a:srgbClr val="0070C0"/>
                </a:solidFill>
                <a:effectLst/>
                <a:cs typeface="Arial" panose="020B0604020202020204" pitchFamily="34" charset="0"/>
              </a:rPr>
              <a:t>As part of </a:t>
            </a:r>
            <a:r>
              <a:rPr lang="en-NZ" sz="2800" b="1" dirty="0">
                <a:solidFill>
                  <a:srgbClr val="0070C0"/>
                </a:solidFill>
                <a:cs typeface="Arial" panose="020B0604020202020204" pitchFamily="34" charset="0"/>
              </a:rPr>
              <a:t>Hauora, you will learn to make Career Central fit you and your strengths and interests.  </a:t>
            </a:r>
          </a:p>
          <a:p>
            <a:endParaRPr lang="en-NZ" sz="28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r>
              <a:rPr lang="en-NZ" sz="2800" b="1" dirty="0">
                <a:solidFill>
                  <a:srgbClr val="0070C0"/>
                </a:solidFill>
                <a:cs typeface="Arial" panose="020B0604020202020204" pitchFamily="34" charset="0"/>
              </a:rPr>
              <a:t>Your profile will follow you through your time at Hillcrest High School, changing and developing along with you.</a:t>
            </a:r>
          </a:p>
          <a:p>
            <a:endParaRPr lang="en-NZ" sz="2800" b="1" i="0" dirty="0">
              <a:solidFill>
                <a:srgbClr val="0070C0"/>
              </a:solidFill>
              <a:effectLst/>
              <a:cs typeface="Arial" panose="020B0604020202020204" pitchFamily="34" charset="0"/>
            </a:endParaRPr>
          </a:p>
          <a:p>
            <a:r>
              <a:rPr lang="en-NZ" sz="2800" b="1" dirty="0">
                <a:solidFill>
                  <a:srgbClr val="0070C0"/>
                </a:solidFill>
                <a:cs typeface="Arial" panose="020B0604020202020204" pitchFamily="34" charset="0"/>
              </a:rPr>
              <a:t>It is a record of your learning about yourself and which pathways you may wish to explore in the future.</a:t>
            </a:r>
            <a:endParaRPr lang="en-NZ" sz="2800" b="0" i="0" dirty="0">
              <a:solidFill>
                <a:srgbClr val="0070C0"/>
              </a:solidFill>
              <a:effectLst/>
            </a:endParaRPr>
          </a:p>
          <a:p>
            <a:endParaRPr lang="en-NZ" dirty="0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CEC638B-35A6-43BA-A4B1-B7BA1E4585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470" y="1902543"/>
            <a:ext cx="22288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87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7FE452-2638-124C-8870-C2F52152C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612" y="304800"/>
            <a:ext cx="1447088" cy="1219200"/>
          </a:xfrm>
          <a:prstGeom prst="rect">
            <a:avLst/>
          </a:prstGeom>
        </p:spPr>
      </p:pic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EF55A039-2C1F-D24D-A6B2-7FA3EAF07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30" y="1981200"/>
            <a:ext cx="4804141" cy="55345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94B12C-1843-6548-B00B-AD6546D727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4" b="-13134"/>
          <a:stretch/>
        </p:blipFill>
        <p:spPr>
          <a:xfrm rot="16200000" flipV="1">
            <a:off x="-3390902" y="3238501"/>
            <a:ext cx="7010402" cy="38099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99FB73-5416-2840-AFE3-82D68A22AD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24600"/>
            <a:ext cx="1066800" cy="279400"/>
          </a:xfrm>
          <a:prstGeom prst="rect">
            <a:avLst/>
          </a:prstGeom>
        </p:spPr>
      </p:pic>
      <p:pic>
        <p:nvPicPr>
          <p:cNvPr id="6" name="Picture 5">
            <a:hlinkClick r:id="rId6"/>
            <a:extLst>
              <a:ext uri="{FF2B5EF4-FFF2-40B4-BE49-F238E27FC236}">
                <a16:creationId xmlns:a16="http://schemas.microsoft.com/office/drawing/2014/main" id="{34017D2F-7D52-4596-A0AF-C1933094AF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000" y="990600"/>
            <a:ext cx="905625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0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179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</dc:creator>
  <cp:lastModifiedBy>Linda Nelson Caie</cp:lastModifiedBy>
  <cp:revision>14</cp:revision>
  <dcterms:created xsi:type="dcterms:W3CDTF">2022-04-08T02:40:02Z</dcterms:created>
  <dcterms:modified xsi:type="dcterms:W3CDTF">2022-05-12T01:44:49Z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2022-04-08T00:00:00Z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2022-04-08T00:00:00Z</vt:filetime>
  </property>
</Properties>
</file>