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74" r:id="rId22"/>
  </p:sldIdLst>
  <p:sldSz cx="12192000" cy="6858000"/>
  <p:notesSz cx="3238500" cy="28829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6851" userDrawn="1">
          <p15:clr>
            <a:srgbClr val="A4A3A4"/>
          </p15:clr>
        </p15:guide>
        <p15:guide id="2" pos="81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  <a:srgbClr val="20419A"/>
    <a:srgbClr val="33CCCC"/>
    <a:srgbClr val="009999"/>
    <a:srgbClr val="00CCFF"/>
    <a:srgbClr val="0099FF"/>
    <a:srgbClr val="387FBC"/>
    <a:srgbClr val="2927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84"/>
    <p:restoredTop sz="94707"/>
  </p:normalViewPr>
  <p:slideViewPr>
    <p:cSldViewPr>
      <p:cViewPr varScale="1">
        <p:scale>
          <a:sx n="91" d="100"/>
          <a:sy n="91" d="100"/>
        </p:scale>
        <p:origin x="691" y="58"/>
      </p:cViewPr>
      <p:guideLst>
        <p:guide orient="horz" pos="6851"/>
        <p:guide pos="81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403350" cy="1444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835150" y="0"/>
            <a:ext cx="1403350" cy="1444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E71117-12EC-2A42-8BC5-4D83F0DDCAAC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54063" y="360363"/>
            <a:ext cx="1730375" cy="973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23850" y="1387475"/>
            <a:ext cx="2590800" cy="1135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2738438"/>
            <a:ext cx="1403350" cy="1444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835150" y="2738438"/>
            <a:ext cx="1403350" cy="1444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054F3-EC69-E247-AEB7-3DE599D42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101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8054F3-EC69-E247-AEB7-3DE599D428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340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Note to teachers: playing the Kahoot quiz is recommended, but optional.  Slides 6-16 can be used either as a follow up discussion to the Kahoot or be used directly as discussion points.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8054F3-EC69-E247-AEB7-3DE599D428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78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8054F3-EC69-E247-AEB7-3DE599D4280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579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6190" y="2125981"/>
            <a:ext cx="1038351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32386" y="3840481"/>
            <a:ext cx="855113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10795" y="1577340"/>
            <a:ext cx="531391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91191" y="1577340"/>
            <a:ext cx="531391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0795" y="274320"/>
            <a:ext cx="1099431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0795" y="1577340"/>
            <a:ext cx="1099431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53408" y="6377941"/>
            <a:ext cx="390909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10796" y="6377941"/>
            <a:ext cx="28096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95454" y="6377941"/>
            <a:ext cx="28096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6.png"/><Relationship Id="rId7" Type="http://schemas.openxmlformats.org/officeDocument/2006/relationships/image" Target="../media/image2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hyperlink" Target="https://create.kahoot.it/details/264aa919-e0c7-4d19-83a8-fc98aafd212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0E913C8E-1450-6042-B95D-830CC844E4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12" name="Picture 11" descr="A crescent moon in the sky&#10;&#10;Description automatically generated with low confidence">
            <a:extLst>
              <a:ext uri="{FF2B5EF4-FFF2-40B4-BE49-F238E27FC236}">
                <a16:creationId xmlns:a16="http://schemas.microsoft.com/office/drawing/2014/main" id="{D71D8F90-A641-7F41-84AB-087E8BD94D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67" t="43333" r="42817" b="35556"/>
          <a:stretch/>
        </p:blipFill>
        <p:spPr>
          <a:xfrm>
            <a:off x="838198" y="1850970"/>
            <a:ext cx="2895601" cy="1447800"/>
          </a:xfrm>
          <a:prstGeom prst="rect">
            <a:avLst/>
          </a:prstGeom>
        </p:spPr>
      </p:pic>
      <p:pic>
        <p:nvPicPr>
          <p:cNvPr id="14" name="Picture 13" descr="A white flame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ADAABB85-64B0-C94E-AB5A-B8B911AAE6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7" t="24445" r="51306" b="26666"/>
          <a:stretch/>
        </p:blipFill>
        <p:spPr>
          <a:xfrm>
            <a:off x="1066799" y="453834"/>
            <a:ext cx="1676401" cy="3352800"/>
          </a:xfrm>
          <a:prstGeom prst="rect">
            <a:avLst/>
          </a:prstGeom>
        </p:spPr>
      </p:pic>
      <p:pic>
        <p:nvPicPr>
          <p:cNvPr id="16" name="Picture 1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673D706-686F-A248-8BED-47ED785538D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63" t="56667" r="33021" b="24445"/>
          <a:stretch/>
        </p:blipFill>
        <p:spPr>
          <a:xfrm>
            <a:off x="1981199" y="2663634"/>
            <a:ext cx="2895601" cy="1295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879F02D-E698-FE41-BAF5-6B0E68D971F5}"/>
              </a:ext>
            </a:extLst>
          </p:cNvPr>
          <p:cNvSpPr txBox="1"/>
          <p:nvPr/>
        </p:nvSpPr>
        <p:spPr>
          <a:xfrm>
            <a:off x="1371600" y="4134770"/>
            <a:ext cx="346103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100" i="1" dirty="0">
                <a:solidFill>
                  <a:schemeClr val="bg1"/>
                </a:solidFill>
                <a:latin typeface="Montserrat Medium" pitchFamily="2" charset="77"/>
              </a:rPr>
              <a:t>Empowering rangatahi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A64AF4A-0E6D-1945-8BAB-8F493E4641BF}"/>
              </a:ext>
            </a:extLst>
          </p:cNvPr>
          <p:cNvSpPr txBox="1"/>
          <p:nvPr/>
        </p:nvSpPr>
        <p:spPr>
          <a:xfrm>
            <a:off x="1371600" y="4470672"/>
            <a:ext cx="346103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100" i="1" dirty="0">
                <a:solidFill>
                  <a:schemeClr val="bg1"/>
                </a:solidFill>
                <a:latin typeface="Montserrat Medium" pitchFamily="2" charset="77"/>
              </a:rPr>
              <a:t>to live their best life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FB2ABE-B6F9-EF08-28C3-C4DF855FB9B3}"/>
              </a:ext>
            </a:extLst>
          </p:cNvPr>
          <p:cNvSpPr txBox="1"/>
          <p:nvPr/>
        </p:nvSpPr>
        <p:spPr>
          <a:xfrm>
            <a:off x="6019800" y="2667860"/>
            <a:ext cx="4572000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chemeClr val="bg1"/>
                </a:solidFill>
                <a:latin typeface="Montserrat Medium" pitchFamily="2" charset="0"/>
              </a:rPr>
              <a:t>Planning ahead: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latin typeface="Montserrat Medium" pitchFamily="2" charset="0"/>
              </a:rPr>
              <a:t>What do I need to have in place before I leave school?</a:t>
            </a:r>
            <a:endParaRPr lang="en-NZ" sz="3200" dirty="0">
              <a:solidFill>
                <a:schemeClr val="bg1"/>
              </a:solidFill>
              <a:latin typeface="Montserrat Medium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27FE452-2638-124C-8870-C2F52152C8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612" y="304800"/>
            <a:ext cx="1447088" cy="1219200"/>
          </a:xfrm>
          <a:prstGeom prst="rect">
            <a:avLst/>
          </a:prstGeom>
        </p:spPr>
      </p:pic>
      <p:pic>
        <p:nvPicPr>
          <p:cNvPr id="7" name="Picture 6" descr="A picture containing text, dark&#10;&#10;Description automatically generated">
            <a:extLst>
              <a:ext uri="{FF2B5EF4-FFF2-40B4-BE49-F238E27FC236}">
                <a16:creationId xmlns:a16="http://schemas.microsoft.com/office/drawing/2014/main" id="{EF55A039-2C1F-D24D-A6B2-7FA3EAF07D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630" y="1981200"/>
            <a:ext cx="4804141" cy="55345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94B12C-1843-6548-B00B-AD6546D727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34" b="-13134"/>
          <a:stretch/>
        </p:blipFill>
        <p:spPr>
          <a:xfrm rot="16200000" flipV="1">
            <a:off x="-3390902" y="3238501"/>
            <a:ext cx="7010402" cy="380999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7999FB73-5416-2840-AFE3-82D68A22AD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324600"/>
            <a:ext cx="1066800" cy="279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800335-6D8C-6C2A-0010-1668D98918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7795" y="1950592"/>
            <a:ext cx="10036410" cy="295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26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27FE452-2638-124C-8870-C2F52152C8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612" y="304800"/>
            <a:ext cx="1447088" cy="1219200"/>
          </a:xfrm>
          <a:prstGeom prst="rect">
            <a:avLst/>
          </a:prstGeom>
        </p:spPr>
      </p:pic>
      <p:pic>
        <p:nvPicPr>
          <p:cNvPr id="7" name="Picture 6" descr="A picture containing text, dark&#10;&#10;Description automatically generated">
            <a:extLst>
              <a:ext uri="{FF2B5EF4-FFF2-40B4-BE49-F238E27FC236}">
                <a16:creationId xmlns:a16="http://schemas.microsoft.com/office/drawing/2014/main" id="{EF55A039-2C1F-D24D-A6B2-7FA3EAF07D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630" y="1981200"/>
            <a:ext cx="4804141" cy="55345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94B12C-1843-6548-B00B-AD6546D727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34" b="-13134"/>
          <a:stretch/>
        </p:blipFill>
        <p:spPr>
          <a:xfrm rot="16200000" flipV="1">
            <a:off x="-3390902" y="3238501"/>
            <a:ext cx="7010402" cy="380999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7999FB73-5416-2840-AFE3-82D68A22AD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324600"/>
            <a:ext cx="1066800" cy="279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4A56F2-08E7-C2E6-AB82-046A8D8299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126" y="1828800"/>
            <a:ext cx="10044030" cy="358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983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27FE452-2638-124C-8870-C2F52152C8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612" y="304800"/>
            <a:ext cx="1447088" cy="1219200"/>
          </a:xfrm>
          <a:prstGeom prst="rect">
            <a:avLst/>
          </a:prstGeom>
        </p:spPr>
      </p:pic>
      <p:pic>
        <p:nvPicPr>
          <p:cNvPr id="7" name="Picture 6" descr="A picture containing text, dark&#10;&#10;Description automatically generated">
            <a:extLst>
              <a:ext uri="{FF2B5EF4-FFF2-40B4-BE49-F238E27FC236}">
                <a16:creationId xmlns:a16="http://schemas.microsoft.com/office/drawing/2014/main" id="{EF55A039-2C1F-D24D-A6B2-7FA3EAF07D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630" y="1981200"/>
            <a:ext cx="4804141" cy="55345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94B12C-1843-6548-B00B-AD6546D727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34" b="-13134"/>
          <a:stretch/>
        </p:blipFill>
        <p:spPr>
          <a:xfrm rot="16200000" flipV="1">
            <a:off x="-3390902" y="3238501"/>
            <a:ext cx="7010402" cy="380999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7999FB73-5416-2840-AFE3-82D68A22AD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324600"/>
            <a:ext cx="1066800" cy="279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AB0A1F-6DCF-365E-F21A-8CE98ADBA9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7312" y="1828800"/>
            <a:ext cx="10097375" cy="361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394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27FE452-2638-124C-8870-C2F52152C8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612" y="304800"/>
            <a:ext cx="1447088" cy="1219200"/>
          </a:xfrm>
          <a:prstGeom prst="rect">
            <a:avLst/>
          </a:prstGeom>
        </p:spPr>
      </p:pic>
      <p:pic>
        <p:nvPicPr>
          <p:cNvPr id="7" name="Picture 6" descr="A picture containing text, dark&#10;&#10;Description automatically generated">
            <a:extLst>
              <a:ext uri="{FF2B5EF4-FFF2-40B4-BE49-F238E27FC236}">
                <a16:creationId xmlns:a16="http://schemas.microsoft.com/office/drawing/2014/main" id="{EF55A039-2C1F-D24D-A6B2-7FA3EAF07D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630" y="1981200"/>
            <a:ext cx="4804141" cy="55345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94B12C-1843-6548-B00B-AD6546D727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34" b="-13134"/>
          <a:stretch/>
        </p:blipFill>
        <p:spPr>
          <a:xfrm rot="16200000" flipV="1">
            <a:off x="-3390902" y="3238501"/>
            <a:ext cx="7010402" cy="380999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7999FB73-5416-2840-AFE3-82D68A22AD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324600"/>
            <a:ext cx="1066800" cy="279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381624-F5FF-C57E-3A73-7C69FCDDB1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8261" y="2533572"/>
            <a:ext cx="10135478" cy="179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422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27FE452-2638-124C-8870-C2F52152C8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612" y="304800"/>
            <a:ext cx="1447088" cy="1219200"/>
          </a:xfrm>
          <a:prstGeom prst="rect">
            <a:avLst/>
          </a:prstGeom>
        </p:spPr>
      </p:pic>
      <p:pic>
        <p:nvPicPr>
          <p:cNvPr id="7" name="Picture 6" descr="A picture containing text, dark&#10;&#10;Description automatically generated">
            <a:extLst>
              <a:ext uri="{FF2B5EF4-FFF2-40B4-BE49-F238E27FC236}">
                <a16:creationId xmlns:a16="http://schemas.microsoft.com/office/drawing/2014/main" id="{EF55A039-2C1F-D24D-A6B2-7FA3EAF07D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630" y="1981200"/>
            <a:ext cx="4804141" cy="55345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94B12C-1843-6548-B00B-AD6546D727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34" b="-13134"/>
          <a:stretch/>
        </p:blipFill>
        <p:spPr>
          <a:xfrm rot="16200000" flipV="1">
            <a:off x="-3390902" y="3238501"/>
            <a:ext cx="7010402" cy="380999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7999FB73-5416-2840-AFE3-82D68A22AD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324600"/>
            <a:ext cx="1066800" cy="279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198CFC-13BB-4D6D-D149-B3CB2EBE8E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502" y="2552624"/>
            <a:ext cx="10104996" cy="175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343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27FE452-2638-124C-8870-C2F52152C8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612" y="304800"/>
            <a:ext cx="1447088" cy="1219200"/>
          </a:xfrm>
          <a:prstGeom prst="rect">
            <a:avLst/>
          </a:prstGeom>
        </p:spPr>
      </p:pic>
      <p:pic>
        <p:nvPicPr>
          <p:cNvPr id="7" name="Picture 6" descr="A picture containing text, dark&#10;&#10;Description automatically generated">
            <a:extLst>
              <a:ext uri="{FF2B5EF4-FFF2-40B4-BE49-F238E27FC236}">
                <a16:creationId xmlns:a16="http://schemas.microsoft.com/office/drawing/2014/main" id="{EF55A039-2C1F-D24D-A6B2-7FA3EAF07D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630" y="1981200"/>
            <a:ext cx="4804141" cy="55345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94B12C-1843-6548-B00B-AD6546D727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34" b="-13134"/>
          <a:stretch/>
        </p:blipFill>
        <p:spPr>
          <a:xfrm rot="16200000" flipV="1">
            <a:off x="-3390902" y="3238501"/>
            <a:ext cx="7010402" cy="380999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7999FB73-5416-2840-AFE3-82D68A22AD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324600"/>
            <a:ext cx="1066800" cy="279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A50D36-8909-B034-8A0A-1BC8FCE6D2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7312" y="1988695"/>
            <a:ext cx="10097375" cy="288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376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27FE452-2638-124C-8870-C2F52152C8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612" y="304800"/>
            <a:ext cx="1447088" cy="1219200"/>
          </a:xfrm>
          <a:prstGeom prst="rect">
            <a:avLst/>
          </a:prstGeom>
        </p:spPr>
      </p:pic>
      <p:pic>
        <p:nvPicPr>
          <p:cNvPr id="7" name="Picture 6" descr="A picture containing text, dark&#10;&#10;Description automatically generated">
            <a:extLst>
              <a:ext uri="{FF2B5EF4-FFF2-40B4-BE49-F238E27FC236}">
                <a16:creationId xmlns:a16="http://schemas.microsoft.com/office/drawing/2014/main" id="{EF55A039-2C1F-D24D-A6B2-7FA3EAF07D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630" y="1981200"/>
            <a:ext cx="4804141" cy="55345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94B12C-1843-6548-B00B-AD6546D727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34" b="-13134"/>
          <a:stretch/>
        </p:blipFill>
        <p:spPr>
          <a:xfrm rot="16200000" flipV="1">
            <a:off x="-3390902" y="3238501"/>
            <a:ext cx="7010402" cy="380999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7999FB73-5416-2840-AFE3-82D68A22AD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324600"/>
            <a:ext cx="1066800" cy="279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ABDCC6-ABA1-2E5A-903D-FC245D373A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9209" y="2224935"/>
            <a:ext cx="10173582" cy="240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47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27FE452-2638-124C-8870-C2F52152C8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612" y="304800"/>
            <a:ext cx="1447088" cy="1219200"/>
          </a:xfrm>
          <a:prstGeom prst="rect">
            <a:avLst/>
          </a:prstGeom>
        </p:spPr>
      </p:pic>
      <p:pic>
        <p:nvPicPr>
          <p:cNvPr id="7" name="Picture 6" descr="A picture containing text, dark&#10;&#10;Description automatically generated">
            <a:extLst>
              <a:ext uri="{FF2B5EF4-FFF2-40B4-BE49-F238E27FC236}">
                <a16:creationId xmlns:a16="http://schemas.microsoft.com/office/drawing/2014/main" id="{EF55A039-2C1F-D24D-A6B2-7FA3EAF07D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630" y="1981200"/>
            <a:ext cx="4804141" cy="55345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94B12C-1843-6548-B00B-AD6546D727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34" b="-13134"/>
          <a:stretch/>
        </p:blipFill>
        <p:spPr>
          <a:xfrm rot="16200000" flipV="1">
            <a:off x="-3390902" y="3238501"/>
            <a:ext cx="7010402" cy="380999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7999FB73-5416-2840-AFE3-82D68A22AD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324600"/>
            <a:ext cx="1066800" cy="279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85B6FF-A637-51D4-1E04-5C5ABF5B31B2}"/>
              </a:ext>
            </a:extLst>
          </p:cNvPr>
          <p:cNvSpPr txBox="1"/>
          <p:nvPr/>
        </p:nvSpPr>
        <p:spPr>
          <a:xfrm>
            <a:off x="1524000" y="1828800"/>
            <a:ext cx="944880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NZ" sz="2800" dirty="0">
                <a:solidFill>
                  <a:srgbClr val="20419A"/>
                </a:solidFill>
                <a:latin typeface="Montserrat Medium" pitchFamily="2" charset="0"/>
              </a:rPr>
              <a:t>On Career Central there is a checklist of things of things to do or prepare before you leave school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NZ" sz="2800" dirty="0">
                <a:solidFill>
                  <a:srgbClr val="20419A"/>
                </a:solidFill>
                <a:latin typeface="Montserrat Medium" pitchFamily="2" charset="0"/>
              </a:rPr>
              <a:t>It’s quite a long list, but don’t freak out!  </a:t>
            </a:r>
          </a:p>
          <a:p>
            <a:pPr marL="1080000" lvl="4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NZ" sz="2400" dirty="0">
                <a:solidFill>
                  <a:srgbClr val="20419A"/>
                </a:solidFill>
                <a:latin typeface="Montserrat Medium" pitchFamily="2" charset="0"/>
              </a:rPr>
              <a:t>Some items take 2 minutes to do (like create a sensible email address) </a:t>
            </a:r>
          </a:p>
          <a:p>
            <a:pPr marL="1080000" lvl="4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NZ" sz="2400" dirty="0">
                <a:solidFill>
                  <a:srgbClr val="20419A"/>
                </a:solidFill>
                <a:latin typeface="Montserrat Medium" pitchFamily="2" charset="0"/>
              </a:rPr>
              <a:t>Some you can probably already tick off as ‘done’</a:t>
            </a:r>
          </a:p>
          <a:p>
            <a:pPr marL="1080000" lvl="4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NZ" sz="2400" dirty="0">
                <a:solidFill>
                  <a:srgbClr val="20419A"/>
                </a:solidFill>
                <a:latin typeface="Montserrat Medium" pitchFamily="2" charset="0"/>
              </a:rPr>
              <a:t>Some take planning, time and money (e.g. getting a driver license)  </a:t>
            </a:r>
          </a:p>
          <a:p>
            <a:endParaRPr lang="en-NZ" sz="2800" dirty="0">
              <a:solidFill>
                <a:srgbClr val="20419A"/>
              </a:solidFill>
              <a:latin typeface="Montserrat Medium" pitchFamily="2" charset="0"/>
            </a:endParaRPr>
          </a:p>
        </p:txBody>
      </p:sp>
      <p:pic>
        <p:nvPicPr>
          <p:cNvPr id="5" name="Picture 4" descr="A picture containing circle&#10;&#10;Description automatically generated">
            <a:extLst>
              <a:ext uri="{FF2B5EF4-FFF2-40B4-BE49-F238E27FC236}">
                <a16:creationId xmlns:a16="http://schemas.microsoft.com/office/drawing/2014/main" id="{0F0053A9-E68B-2F0F-40C0-0BE2A6108B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546071"/>
            <a:ext cx="3657600" cy="71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668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27FE452-2638-124C-8870-C2F52152C8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612" y="304800"/>
            <a:ext cx="1447088" cy="1219200"/>
          </a:xfrm>
          <a:prstGeom prst="rect">
            <a:avLst/>
          </a:prstGeom>
        </p:spPr>
      </p:pic>
      <p:pic>
        <p:nvPicPr>
          <p:cNvPr id="7" name="Picture 6" descr="A picture containing text, dark&#10;&#10;Description automatically generated">
            <a:extLst>
              <a:ext uri="{FF2B5EF4-FFF2-40B4-BE49-F238E27FC236}">
                <a16:creationId xmlns:a16="http://schemas.microsoft.com/office/drawing/2014/main" id="{EF55A039-2C1F-D24D-A6B2-7FA3EAF07D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630" y="1981200"/>
            <a:ext cx="4804141" cy="55345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94B12C-1843-6548-B00B-AD6546D727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34" b="-13134"/>
          <a:stretch/>
        </p:blipFill>
        <p:spPr>
          <a:xfrm rot="16200000" flipV="1">
            <a:off x="-3390902" y="3238501"/>
            <a:ext cx="7010402" cy="380999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7999FB73-5416-2840-AFE3-82D68A22AD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324600"/>
            <a:ext cx="1066800" cy="279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CB4A04-2746-7659-A90D-A6FFCFEDC2F3}"/>
              </a:ext>
            </a:extLst>
          </p:cNvPr>
          <p:cNvSpPr txBox="1"/>
          <p:nvPr/>
        </p:nvSpPr>
        <p:spPr>
          <a:xfrm>
            <a:off x="1524000" y="563163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>
                <a:solidFill>
                  <a:srgbClr val="20419A"/>
                </a:solidFill>
                <a:latin typeface="Montserrat Medium" pitchFamily="2" charset="0"/>
              </a:rPr>
              <a:t>Let’s see where you’re at…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0FF152-A6B2-069C-3C27-53BA8121F1BF}"/>
              </a:ext>
            </a:extLst>
          </p:cNvPr>
          <p:cNvSpPr txBox="1"/>
          <p:nvPr/>
        </p:nvSpPr>
        <p:spPr>
          <a:xfrm>
            <a:off x="1524000" y="1676400"/>
            <a:ext cx="94488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NZ" sz="2800" dirty="0">
                <a:solidFill>
                  <a:srgbClr val="20419A"/>
                </a:solidFill>
                <a:latin typeface="Montserrat Medium" pitchFamily="2" charset="0"/>
              </a:rPr>
              <a:t>Log into Career Central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NZ" sz="2800" dirty="0">
                <a:solidFill>
                  <a:srgbClr val="20419A"/>
                </a:solidFill>
                <a:latin typeface="Montserrat Medium" pitchFamily="2" charset="0"/>
              </a:rPr>
              <a:t>Click on ‘Next Steps’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endParaRPr lang="en-NZ" sz="2800" dirty="0">
              <a:solidFill>
                <a:srgbClr val="20419A"/>
              </a:solidFill>
              <a:latin typeface="Montserrat Medium" pitchFamily="2" charset="0"/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endParaRPr lang="en-NZ" sz="2800" dirty="0">
              <a:solidFill>
                <a:srgbClr val="20419A"/>
              </a:solidFill>
              <a:latin typeface="Montserrat Medium" pitchFamily="2" charset="0"/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endParaRPr lang="en-NZ" sz="2800" dirty="0">
              <a:solidFill>
                <a:srgbClr val="20419A"/>
              </a:solidFill>
              <a:latin typeface="Montserrat Medium" pitchFamily="2" charset="0"/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NZ" sz="2800" dirty="0">
                <a:solidFill>
                  <a:srgbClr val="20419A"/>
                </a:solidFill>
                <a:latin typeface="Montserrat Medium" pitchFamily="2" charset="0"/>
              </a:rPr>
              <a:t>Complete the two sections:</a:t>
            </a:r>
          </a:p>
          <a:p>
            <a:pPr marL="1080000" lvl="2" indent="-514350">
              <a:spcAft>
                <a:spcPts val="1200"/>
              </a:spcAft>
              <a:buFont typeface="+mj-lt"/>
              <a:buAutoNum type="alphaLcParenR"/>
            </a:pPr>
            <a:r>
              <a:rPr lang="en-NZ" sz="2800" dirty="0">
                <a:solidFill>
                  <a:srgbClr val="20419A"/>
                </a:solidFill>
                <a:latin typeface="Montserrat Medium" pitchFamily="2" charset="0"/>
              </a:rPr>
              <a:t>My plans</a:t>
            </a:r>
          </a:p>
          <a:p>
            <a:pPr marL="1080000" lvl="2" indent="-514350">
              <a:spcAft>
                <a:spcPts val="1200"/>
              </a:spcAft>
              <a:buFont typeface="+mj-lt"/>
              <a:buAutoNum type="alphaLcParenR"/>
            </a:pPr>
            <a:r>
              <a:rPr lang="en-NZ" sz="2800" dirty="0">
                <a:solidFill>
                  <a:srgbClr val="20419A"/>
                </a:solidFill>
                <a:latin typeface="Montserrat Medium" pitchFamily="2" charset="0"/>
              </a:rPr>
              <a:t>Am I on Track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endParaRPr lang="en-NZ" sz="2800" dirty="0">
              <a:solidFill>
                <a:srgbClr val="20419A"/>
              </a:solidFill>
              <a:latin typeface="Montserrat Medium" pitchFamily="2" charset="0"/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endParaRPr lang="en-NZ" sz="2800" dirty="0">
              <a:solidFill>
                <a:srgbClr val="20419A"/>
              </a:solidFill>
              <a:latin typeface="Montserrat Medium" pitchFamily="2" charset="0"/>
            </a:endParaRPr>
          </a:p>
        </p:txBody>
      </p:sp>
      <p:pic>
        <p:nvPicPr>
          <p:cNvPr id="5" name="Picture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05957B0D-756F-B508-EB4F-BE8637C0C82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3" b="62975"/>
          <a:stretch/>
        </p:blipFill>
        <p:spPr>
          <a:xfrm>
            <a:off x="2133600" y="2857150"/>
            <a:ext cx="7543800" cy="1405904"/>
          </a:xfrm>
          <a:prstGeom prst="rect">
            <a:avLst/>
          </a:prstGeom>
        </p:spPr>
      </p:pic>
      <p:pic>
        <p:nvPicPr>
          <p:cNvPr id="10" name="Picture 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4A019A6-97B9-BA97-27D2-0F53A04CDFB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6" t="23172"/>
          <a:stretch/>
        </p:blipFill>
        <p:spPr bwMode="auto">
          <a:xfrm>
            <a:off x="7467600" y="558173"/>
            <a:ext cx="2552700" cy="14160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1530540-50B7-3E19-73EF-2E516E283C4B}"/>
              </a:ext>
            </a:extLst>
          </p:cNvPr>
          <p:cNvSpPr txBox="1"/>
          <p:nvPr/>
        </p:nvSpPr>
        <p:spPr>
          <a:xfrm>
            <a:off x="2895600" y="3009550"/>
            <a:ext cx="838200" cy="169277"/>
          </a:xfrm>
          <a:prstGeom prst="rect">
            <a:avLst/>
          </a:prstGeom>
          <a:solidFill>
            <a:srgbClr val="6666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NZ" sz="500" dirty="0">
                <a:solidFill>
                  <a:schemeClr val="bg1"/>
                </a:solidFill>
              </a:rPr>
              <a:t>WAIKATO COLLEGE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4B7BDB-4AC6-5573-16F7-9F8BE2FA0041}"/>
              </a:ext>
            </a:extLst>
          </p:cNvPr>
          <p:cNvSpPr txBox="1"/>
          <p:nvPr/>
        </p:nvSpPr>
        <p:spPr>
          <a:xfrm>
            <a:off x="9262494" y="3020542"/>
            <a:ext cx="533400" cy="153888"/>
          </a:xfrm>
          <a:prstGeom prst="rect">
            <a:avLst/>
          </a:prstGeom>
          <a:solidFill>
            <a:srgbClr val="6666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NZ" sz="400" dirty="0">
                <a:solidFill>
                  <a:schemeClr val="bg1"/>
                </a:solidFill>
              </a:rPr>
              <a:t>Jesse James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588545A-E71E-F8BE-C043-3B043F2A5CB6}"/>
              </a:ext>
            </a:extLst>
          </p:cNvPr>
          <p:cNvCxnSpPr>
            <a:cxnSpLocks/>
          </p:cNvCxnSpPr>
          <p:nvPr/>
        </p:nvCxnSpPr>
        <p:spPr>
          <a:xfrm>
            <a:off x="5905500" y="2628550"/>
            <a:ext cx="792530" cy="931552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637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27FE452-2638-124C-8870-C2F52152C8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612" y="304800"/>
            <a:ext cx="1447088" cy="1219200"/>
          </a:xfrm>
          <a:prstGeom prst="rect">
            <a:avLst/>
          </a:prstGeom>
        </p:spPr>
      </p:pic>
      <p:pic>
        <p:nvPicPr>
          <p:cNvPr id="7" name="Picture 6" descr="A picture containing text, dark&#10;&#10;Description automatically generated">
            <a:extLst>
              <a:ext uri="{FF2B5EF4-FFF2-40B4-BE49-F238E27FC236}">
                <a16:creationId xmlns:a16="http://schemas.microsoft.com/office/drawing/2014/main" id="{EF55A039-2C1F-D24D-A6B2-7FA3EAF07D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630" y="1981200"/>
            <a:ext cx="4804141" cy="55345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94B12C-1843-6548-B00B-AD6546D727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34" b="-13134"/>
          <a:stretch/>
        </p:blipFill>
        <p:spPr>
          <a:xfrm rot="16200000" flipV="1">
            <a:off x="-3390902" y="3238501"/>
            <a:ext cx="7010402" cy="380999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7999FB73-5416-2840-AFE3-82D68A22AD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324600"/>
            <a:ext cx="1066800" cy="279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91122B-3B90-19E9-68FC-85FE8D5206E1}"/>
              </a:ext>
            </a:extLst>
          </p:cNvPr>
          <p:cNvSpPr txBox="1"/>
          <p:nvPr/>
        </p:nvSpPr>
        <p:spPr>
          <a:xfrm>
            <a:off x="1371600" y="1066800"/>
            <a:ext cx="9448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solidFill>
                  <a:srgbClr val="20419A"/>
                </a:solidFill>
                <a:latin typeface="Montserrat Medium" pitchFamily="2" charset="0"/>
              </a:rPr>
              <a:t>How are you doing?</a:t>
            </a:r>
          </a:p>
          <a:p>
            <a:endParaRPr lang="en-NZ" sz="2800" dirty="0">
              <a:solidFill>
                <a:srgbClr val="20419A"/>
              </a:solidFill>
              <a:latin typeface="Montserrat Medium" pitchFamily="2" charset="0"/>
            </a:endParaRPr>
          </a:p>
          <a:p>
            <a:endParaRPr lang="en-NZ" sz="2800" dirty="0">
              <a:solidFill>
                <a:srgbClr val="20419A"/>
              </a:solidFill>
              <a:latin typeface="Montserrat Medium" pitchFamily="2" charset="0"/>
            </a:endParaRPr>
          </a:p>
          <a:p>
            <a:r>
              <a:rPr lang="en-NZ" sz="2800" dirty="0">
                <a:solidFill>
                  <a:srgbClr val="20419A"/>
                </a:solidFill>
                <a:latin typeface="Montserrat Medium" pitchFamily="2" charset="0"/>
              </a:rPr>
              <a:t>Don’t panic if you have a lot of things to do!</a:t>
            </a:r>
          </a:p>
          <a:p>
            <a:endParaRPr lang="en-NZ" sz="2800" dirty="0">
              <a:solidFill>
                <a:srgbClr val="20419A"/>
              </a:solidFill>
              <a:latin typeface="Montserrat Medium" pitchFamily="2" charset="0"/>
            </a:endParaRPr>
          </a:p>
          <a:p>
            <a:pPr>
              <a:spcAft>
                <a:spcPts val="1200"/>
              </a:spcAft>
            </a:pPr>
            <a:r>
              <a:rPr lang="en-NZ" sz="2800" dirty="0">
                <a:solidFill>
                  <a:srgbClr val="20419A"/>
                </a:solidFill>
                <a:latin typeface="Montserrat Medium" pitchFamily="2" charset="0"/>
              </a:rPr>
              <a:t>The trick:</a:t>
            </a:r>
          </a:p>
          <a:p>
            <a:pPr marL="1080000" indent="-4572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NZ" sz="2800" dirty="0">
                <a:solidFill>
                  <a:srgbClr val="20419A"/>
                </a:solidFill>
                <a:latin typeface="Montserrat Medium" pitchFamily="2" charset="0"/>
              </a:rPr>
              <a:t>start working on the easy things now</a:t>
            </a:r>
          </a:p>
          <a:p>
            <a:pPr marL="10800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NZ" sz="2800" dirty="0">
                <a:solidFill>
                  <a:srgbClr val="20419A"/>
                </a:solidFill>
                <a:latin typeface="Montserrat Medium" pitchFamily="2" charset="0"/>
              </a:rPr>
              <a:t>make a plan for how, and when, you’re going to tackle the others (we’ll be doing this in the next hauora session)</a:t>
            </a:r>
          </a:p>
        </p:txBody>
      </p:sp>
    </p:spTree>
    <p:extLst>
      <p:ext uri="{BB962C8B-B14F-4D97-AF65-F5344CB8AC3E}">
        <p14:creationId xmlns:p14="http://schemas.microsoft.com/office/powerpoint/2010/main" val="836647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27FE452-2638-124C-8870-C2F52152C8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612" y="304800"/>
            <a:ext cx="1447088" cy="1219200"/>
          </a:xfrm>
          <a:prstGeom prst="rect">
            <a:avLst/>
          </a:prstGeom>
        </p:spPr>
      </p:pic>
      <p:pic>
        <p:nvPicPr>
          <p:cNvPr id="7" name="Picture 6" descr="A picture containing text, dark&#10;&#10;Description automatically generated">
            <a:extLst>
              <a:ext uri="{FF2B5EF4-FFF2-40B4-BE49-F238E27FC236}">
                <a16:creationId xmlns:a16="http://schemas.microsoft.com/office/drawing/2014/main" id="{EF55A039-2C1F-D24D-A6B2-7FA3EAF07D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630" y="1981200"/>
            <a:ext cx="4804141" cy="55345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94B12C-1843-6548-B00B-AD6546D727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34" b="-13134"/>
          <a:stretch/>
        </p:blipFill>
        <p:spPr>
          <a:xfrm rot="16200000" flipV="1">
            <a:off x="-3390902" y="3238501"/>
            <a:ext cx="7010402" cy="380999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7999FB73-5416-2840-AFE3-82D68A22AD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324600"/>
            <a:ext cx="1066800" cy="279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885469C-AE43-F373-57C1-CC29A80898D7}"/>
              </a:ext>
            </a:extLst>
          </p:cNvPr>
          <p:cNvSpPr txBox="1"/>
          <p:nvPr/>
        </p:nvSpPr>
        <p:spPr>
          <a:xfrm>
            <a:off x="1905000" y="786825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>
                <a:solidFill>
                  <a:srgbClr val="20419A"/>
                </a:solidFill>
                <a:latin typeface="Montserrat Medium" pitchFamily="2" charset="0"/>
              </a:rPr>
              <a:t>Quick Quiz!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A844BB-913F-847B-A843-52E4DAEA8241}"/>
              </a:ext>
            </a:extLst>
          </p:cNvPr>
          <p:cNvSpPr txBox="1"/>
          <p:nvPr/>
        </p:nvSpPr>
        <p:spPr>
          <a:xfrm>
            <a:off x="2057400" y="1828800"/>
            <a:ext cx="83820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>
                <a:solidFill>
                  <a:srgbClr val="20419A"/>
                </a:solidFill>
                <a:latin typeface="Montserrat Medium" pitchFamily="2" charset="0"/>
              </a:rPr>
              <a:t>When is the best time to think about what you’re going to need when you leave school?</a:t>
            </a:r>
          </a:p>
          <a:p>
            <a:endParaRPr lang="en-NZ" sz="2800" dirty="0">
              <a:solidFill>
                <a:srgbClr val="20419A"/>
              </a:solidFill>
              <a:latin typeface="Montserrat Medium" pitchFamily="2" charset="0"/>
            </a:endParaRPr>
          </a:p>
          <a:p>
            <a:pPr marL="514350" indent="-514350">
              <a:spcAft>
                <a:spcPts val="600"/>
              </a:spcAft>
              <a:buAutoNum type="alphaLcParenR"/>
            </a:pPr>
            <a:r>
              <a:rPr lang="en-NZ" sz="2800" dirty="0">
                <a:solidFill>
                  <a:srgbClr val="20419A"/>
                </a:solidFill>
                <a:latin typeface="Montserrat Medium" pitchFamily="2" charset="0"/>
              </a:rPr>
              <a:t>After the summer holidays</a:t>
            </a:r>
          </a:p>
          <a:p>
            <a:pPr marL="514350" indent="-514350">
              <a:spcAft>
                <a:spcPts val="600"/>
              </a:spcAft>
              <a:buAutoNum type="alphaLcParenR"/>
            </a:pPr>
            <a:r>
              <a:rPr lang="en-NZ" sz="2800" dirty="0">
                <a:solidFill>
                  <a:srgbClr val="20419A"/>
                </a:solidFill>
                <a:latin typeface="Montserrat Medium" pitchFamily="2" charset="0"/>
              </a:rPr>
              <a:t>The last week of school</a:t>
            </a:r>
          </a:p>
          <a:p>
            <a:pPr marL="514350" indent="-514350">
              <a:spcAft>
                <a:spcPts val="600"/>
              </a:spcAft>
              <a:buAutoNum type="alphaLcParenR"/>
            </a:pPr>
            <a:r>
              <a:rPr lang="en-NZ" sz="2800" dirty="0" err="1">
                <a:solidFill>
                  <a:srgbClr val="20419A"/>
                </a:solidFill>
                <a:latin typeface="Montserrat Medium" pitchFamily="2" charset="0"/>
              </a:rPr>
              <a:t>Dunno</a:t>
            </a:r>
            <a:r>
              <a:rPr lang="en-NZ" sz="2800" dirty="0">
                <a:solidFill>
                  <a:srgbClr val="20419A"/>
                </a:solidFill>
                <a:latin typeface="Montserrat Medium" pitchFamily="2" charset="0"/>
              </a:rPr>
              <a:t>, it’s ages away</a:t>
            </a:r>
          </a:p>
          <a:p>
            <a:pPr marL="514350" indent="-514350">
              <a:spcAft>
                <a:spcPts val="600"/>
              </a:spcAft>
              <a:buAutoNum type="alphaLcParenR"/>
            </a:pPr>
            <a:r>
              <a:rPr lang="en-NZ" sz="2800" dirty="0">
                <a:solidFill>
                  <a:srgbClr val="20419A"/>
                </a:solidFill>
                <a:latin typeface="Montserrat Medium" pitchFamily="2" charset="0"/>
              </a:rPr>
              <a:t>Now</a:t>
            </a:r>
          </a:p>
          <a:p>
            <a:endParaRPr lang="en-NZ" sz="2800" dirty="0">
              <a:solidFill>
                <a:srgbClr val="20419A"/>
              </a:solidFill>
              <a:latin typeface="Montserrat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5129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27FE452-2638-124C-8870-C2F52152C8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612" y="304800"/>
            <a:ext cx="1447088" cy="1219200"/>
          </a:xfrm>
          <a:prstGeom prst="rect">
            <a:avLst/>
          </a:prstGeom>
        </p:spPr>
      </p:pic>
      <p:pic>
        <p:nvPicPr>
          <p:cNvPr id="7" name="Picture 6" descr="A picture containing text, dark&#10;&#10;Description automatically generated">
            <a:extLst>
              <a:ext uri="{FF2B5EF4-FFF2-40B4-BE49-F238E27FC236}">
                <a16:creationId xmlns:a16="http://schemas.microsoft.com/office/drawing/2014/main" id="{EF55A039-2C1F-D24D-A6B2-7FA3EAF07D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630" y="1981200"/>
            <a:ext cx="4804141" cy="55345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94B12C-1843-6548-B00B-AD6546D727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34" b="-13134"/>
          <a:stretch/>
        </p:blipFill>
        <p:spPr>
          <a:xfrm rot="16200000" flipV="1">
            <a:off x="-3390902" y="3238501"/>
            <a:ext cx="7010402" cy="380999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7999FB73-5416-2840-AFE3-82D68A22AD5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324600"/>
            <a:ext cx="1066800" cy="279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91122B-3B90-19E9-68FC-85FE8D5206E1}"/>
              </a:ext>
            </a:extLst>
          </p:cNvPr>
          <p:cNvSpPr txBox="1"/>
          <p:nvPr/>
        </p:nvSpPr>
        <p:spPr>
          <a:xfrm>
            <a:off x="1371600" y="1676400"/>
            <a:ext cx="94488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2400"/>
              </a:spcAft>
            </a:pPr>
            <a:r>
              <a:rPr lang="en-NZ" sz="2800" u="sng" dirty="0">
                <a:solidFill>
                  <a:srgbClr val="20419A"/>
                </a:solidFill>
                <a:latin typeface="Montserrat Medium" pitchFamily="2" charset="0"/>
              </a:rPr>
              <a:t>Homework: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NZ" sz="2800" dirty="0">
                <a:solidFill>
                  <a:srgbClr val="20419A"/>
                </a:solidFill>
                <a:latin typeface="Montserrat Medium" pitchFamily="2" charset="0"/>
              </a:rPr>
              <a:t>Share the list with your caregivers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NZ" sz="2800" dirty="0">
                <a:solidFill>
                  <a:srgbClr val="20419A"/>
                </a:solidFill>
                <a:latin typeface="Montserrat Medium" pitchFamily="2" charset="0"/>
              </a:rPr>
              <a:t>You will need their help to sort out some items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NZ" sz="2800" dirty="0">
                <a:solidFill>
                  <a:srgbClr val="20419A"/>
                </a:solidFill>
                <a:latin typeface="Montserrat Medium" pitchFamily="2" charset="0"/>
              </a:rPr>
              <a:t>Have a chat about what they can (or can’t) do to help you</a:t>
            </a:r>
            <a:endParaRPr lang="en-NZ" sz="2400" dirty="0">
              <a:solidFill>
                <a:srgbClr val="20419A"/>
              </a:solidFill>
              <a:latin typeface="Montserrat Medium" pitchFamily="2" charset="0"/>
            </a:endParaRPr>
          </a:p>
          <a:p>
            <a:endParaRPr lang="en-NZ" sz="2800" dirty="0">
              <a:solidFill>
                <a:srgbClr val="20419A"/>
              </a:solidFill>
              <a:latin typeface="Montserrat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3347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27FE452-2638-124C-8870-C2F52152C8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612" y="304800"/>
            <a:ext cx="1447088" cy="1219200"/>
          </a:xfrm>
          <a:prstGeom prst="rect">
            <a:avLst/>
          </a:prstGeom>
        </p:spPr>
      </p:pic>
      <p:pic>
        <p:nvPicPr>
          <p:cNvPr id="7" name="Picture 6" descr="A picture containing text, dark&#10;&#10;Description automatically generated">
            <a:extLst>
              <a:ext uri="{FF2B5EF4-FFF2-40B4-BE49-F238E27FC236}">
                <a16:creationId xmlns:a16="http://schemas.microsoft.com/office/drawing/2014/main" id="{EF55A039-2C1F-D24D-A6B2-7FA3EAF07D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630" y="1981200"/>
            <a:ext cx="4804141" cy="55345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94B12C-1843-6548-B00B-AD6546D727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34" b="-13134"/>
          <a:stretch/>
        </p:blipFill>
        <p:spPr>
          <a:xfrm rot="16200000" flipV="1">
            <a:off x="-3390902" y="3238501"/>
            <a:ext cx="7010402" cy="380999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7999FB73-5416-2840-AFE3-82D68A22AD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324600"/>
            <a:ext cx="1066800" cy="279400"/>
          </a:xfrm>
          <a:prstGeom prst="rect">
            <a:avLst/>
          </a:prstGeom>
        </p:spPr>
      </p:pic>
      <p:pic>
        <p:nvPicPr>
          <p:cNvPr id="6" name="Picture 8" descr="Famous Quotes On Being Prepared. QuotesGram">
            <a:extLst>
              <a:ext uri="{FF2B5EF4-FFF2-40B4-BE49-F238E27FC236}">
                <a16:creationId xmlns:a16="http://schemas.microsoft.com/office/drawing/2014/main" id="{0A908024-E683-BAB7-2DC4-1241C1D79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408062"/>
            <a:ext cx="2074985" cy="207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BE PREPARED – IT'S NOT JUST FOR SCOUTS - Graydon Law">
            <a:extLst>
              <a:ext uri="{FF2B5EF4-FFF2-40B4-BE49-F238E27FC236}">
                <a16:creationId xmlns:a16="http://schemas.microsoft.com/office/drawing/2014/main" id="{F281CBD9-E0B1-6602-3AE5-B8BA9E9DC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400229"/>
            <a:ext cx="2108095" cy="210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Failing to prepare is preparing to fail | Quotes4Sharing">
            <a:extLst>
              <a:ext uri="{FF2B5EF4-FFF2-40B4-BE49-F238E27FC236}">
                <a16:creationId xmlns:a16="http://schemas.microsoft.com/office/drawing/2014/main" id="{5E4A63CD-CA15-0ED3-7E00-E64BB38DF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374952"/>
            <a:ext cx="4009260" cy="210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781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27FE452-2638-124C-8870-C2F52152C8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612" y="304800"/>
            <a:ext cx="1447088" cy="1219200"/>
          </a:xfrm>
          <a:prstGeom prst="rect">
            <a:avLst/>
          </a:prstGeom>
        </p:spPr>
      </p:pic>
      <p:pic>
        <p:nvPicPr>
          <p:cNvPr id="7" name="Picture 6" descr="A picture containing text, dark&#10;&#10;Description automatically generated">
            <a:extLst>
              <a:ext uri="{FF2B5EF4-FFF2-40B4-BE49-F238E27FC236}">
                <a16:creationId xmlns:a16="http://schemas.microsoft.com/office/drawing/2014/main" id="{EF55A039-2C1F-D24D-A6B2-7FA3EAF07D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630" y="1981200"/>
            <a:ext cx="4804141" cy="55345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94B12C-1843-6548-B00B-AD6546D727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34" b="-13134"/>
          <a:stretch/>
        </p:blipFill>
        <p:spPr>
          <a:xfrm rot="16200000" flipV="1">
            <a:off x="-3390902" y="3238501"/>
            <a:ext cx="7010402" cy="380999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7999FB73-5416-2840-AFE3-82D68A22AD5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324600"/>
            <a:ext cx="1066800" cy="279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93BC0C-0D9F-4A93-C73B-523FCEE6E8FC}"/>
              </a:ext>
            </a:extLst>
          </p:cNvPr>
          <p:cNvSpPr txBox="1"/>
          <p:nvPr/>
        </p:nvSpPr>
        <p:spPr>
          <a:xfrm>
            <a:off x="5246397" y="1797493"/>
            <a:ext cx="6105317" cy="4153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NZ" sz="3600" dirty="0">
                <a:solidFill>
                  <a:srgbClr val="20419A"/>
                </a:solidFill>
                <a:latin typeface="Montserrat Medium" pitchFamily="2" charset="0"/>
              </a:rPr>
              <a:t>Why is ‘now’ the time to start thinking about what you need to have sorted by the time you leave school?</a:t>
            </a:r>
          </a:p>
        </p:txBody>
      </p:sp>
      <p:pic>
        <p:nvPicPr>
          <p:cNvPr id="1026" name="Picture 2" descr="Time is now motivational wall sticker - TenStickers">
            <a:extLst>
              <a:ext uri="{FF2B5EF4-FFF2-40B4-BE49-F238E27FC236}">
                <a16:creationId xmlns:a16="http://schemas.microsoft.com/office/drawing/2014/main" id="{8A069D07-ED0C-1471-3775-8D319BD11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86" y="863367"/>
            <a:ext cx="3886200" cy="512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041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27FE452-2638-124C-8870-C2F52152C8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612" y="304800"/>
            <a:ext cx="1447088" cy="1219200"/>
          </a:xfrm>
          <a:prstGeom prst="rect">
            <a:avLst/>
          </a:prstGeom>
        </p:spPr>
      </p:pic>
      <p:pic>
        <p:nvPicPr>
          <p:cNvPr id="7" name="Picture 6" descr="A picture containing text, dark&#10;&#10;Description automatically generated">
            <a:extLst>
              <a:ext uri="{FF2B5EF4-FFF2-40B4-BE49-F238E27FC236}">
                <a16:creationId xmlns:a16="http://schemas.microsoft.com/office/drawing/2014/main" id="{EF55A039-2C1F-D24D-A6B2-7FA3EAF07D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630" y="1981200"/>
            <a:ext cx="4804141" cy="55345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94B12C-1843-6548-B00B-AD6546D727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34" b="-13134"/>
          <a:stretch/>
        </p:blipFill>
        <p:spPr>
          <a:xfrm rot="16200000" flipV="1">
            <a:off x="-3390902" y="3238501"/>
            <a:ext cx="7010402" cy="380999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7999FB73-5416-2840-AFE3-82D68A22AD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324600"/>
            <a:ext cx="1066800" cy="279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817003-AF40-C9FB-1FCF-0DE6427A75B2}"/>
              </a:ext>
            </a:extLst>
          </p:cNvPr>
          <p:cNvSpPr txBox="1"/>
          <p:nvPr/>
        </p:nvSpPr>
        <p:spPr>
          <a:xfrm>
            <a:off x="2209800" y="2514600"/>
            <a:ext cx="7772400" cy="1486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NZ" sz="3200" dirty="0">
                <a:solidFill>
                  <a:srgbClr val="20419A"/>
                </a:solidFill>
                <a:latin typeface="Montserrat Medium" pitchFamily="2" charset="0"/>
              </a:rPr>
              <a:t>Do you know what you need to have sorted before you leave school?</a:t>
            </a:r>
          </a:p>
        </p:txBody>
      </p:sp>
    </p:spTree>
    <p:extLst>
      <p:ext uri="{BB962C8B-B14F-4D97-AF65-F5344CB8AC3E}">
        <p14:creationId xmlns:p14="http://schemas.microsoft.com/office/powerpoint/2010/main" val="3518490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27FE452-2638-124C-8870-C2F52152C8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612" y="304800"/>
            <a:ext cx="1447088" cy="1219200"/>
          </a:xfrm>
          <a:prstGeom prst="rect">
            <a:avLst/>
          </a:prstGeom>
        </p:spPr>
      </p:pic>
      <p:pic>
        <p:nvPicPr>
          <p:cNvPr id="7" name="Picture 6" descr="A picture containing text, dark&#10;&#10;Description automatically generated">
            <a:extLst>
              <a:ext uri="{FF2B5EF4-FFF2-40B4-BE49-F238E27FC236}">
                <a16:creationId xmlns:a16="http://schemas.microsoft.com/office/drawing/2014/main" id="{EF55A039-2C1F-D24D-A6B2-7FA3EAF07D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717" y="1981200"/>
            <a:ext cx="4804141" cy="55345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94B12C-1843-6548-B00B-AD6546D727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34" b="-13134"/>
          <a:stretch/>
        </p:blipFill>
        <p:spPr>
          <a:xfrm rot="16200000" flipV="1">
            <a:off x="-3390902" y="3238501"/>
            <a:ext cx="7010402" cy="380999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7999FB73-5416-2840-AFE3-82D68A22AD5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324600"/>
            <a:ext cx="1066800" cy="279400"/>
          </a:xfrm>
          <a:prstGeom prst="rect">
            <a:avLst/>
          </a:prstGeom>
        </p:spPr>
      </p:pic>
      <p:pic>
        <p:nvPicPr>
          <p:cNvPr id="5" name="Picture 4">
            <a:hlinkClick r:id="rId7"/>
            <a:extLst>
              <a:ext uri="{FF2B5EF4-FFF2-40B4-BE49-F238E27FC236}">
                <a16:creationId xmlns:a16="http://schemas.microsoft.com/office/drawing/2014/main" id="{A38BD23A-03D1-8E33-877A-FA8E629A1B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5284" y="533400"/>
            <a:ext cx="3520745" cy="53878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8EB76E1-72A9-CB4D-AF17-08E97834882B}"/>
              </a:ext>
            </a:extLst>
          </p:cNvPr>
          <p:cNvSpPr txBox="1"/>
          <p:nvPr/>
        </p:nvSpPr>
        <p:spPr>
          <a:xfrm>
            <a:off x="5791200" y="2228671"/>
            <a:ext cx="613703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1800" b="1" dirty="0">
                <a:solidFill>
                  <a:srgbClr val="20419A"/>
                </a:solidFill>
                <a:effectLst/>
                <a:latin typeface="Montserrat" pitchFamily="2" charset="0"/>
                <a:ea typeface="Calibri" panose="020F0502020204030204" pitchFamily="34" charset="0"/>
              </a:rPr>
              <a:t>Teacher link:</a:t>
            </a:r>
            <a:endParaRPr lang="en-NZ" sz="1800" b="1" dirty="0">
              <a:solidFill>
                <a:srgbClr val="20419A"/>
              </a:solidFill>
              <a:effectLst/>
              <a:latin typeface="Montserrat" pitchFamily="2" charset="0"/>
              <a:ea typeface="Calibri" panose="020F0502020204030204" pitchFamily="34" charset="0"/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NZ" u="sng" dirty="0">
              <a:solidFill>
                <a:srgbClr val="20419A"/>
              </a:solidFill>
              <a:latin typeface="Montserrat" pitchFamily="2" charset="0"/>
              <a:ea typeface="Calibri" panose="020F0502020204030204" pitchFamily="34" charset="0"/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NZ" sz="1800" u="sng" dirty="0">
                <a:solidFill>
                  <a:srgbClr val="20419A"/>
                </a:solidFill>
                <a:effectLst/>
                <a:latin typeface="Montserrat" pitchFamily="2" charset="0"/>
                <a:ea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https://create.kahoot.it/details/264aa919-e0c7-4d19-83a8-fc98aafd212e</a:t>
            </a:r>
            <a:endParaRPr lang="en-NZ" sz="1800" u="sng" dirty="0">
              <a:solidFill>
                <a:srgbClr val="20419A"/>
              </a:solidFill>
              <a:effectLst/>
              <a:latin typeface="Montserrat" pitchFamily="2" charset="0"/>
              <a:ea typeface="Calibri" panose="020F0502020204030204" pitchFamily="34" charset="0"/>
            </a:endParaRPr>
          </a:p>
          <a:p>
            <a:endParaRPr lang="en-NZ" u="sng" dirty="0">
              <a:solidFill>
                <a:srgbClr val="20419A"/>
              </a:solidFill>
              <a:latin typeface="Montserrat" pitchFamily="2" charset="0"/>
              <a:ea typeface="Calibri" panose="020F0502020204030204" pitchFamily="34" charset="0"/>
            </a:endParaRPr>
          </a:p>
          <a:p>
            <a:endParaRPr lang="en-NZ" sz="1800" u="sng" dirty="0">
              <a:solidFill>
                <a:srgbClr val="20419A"/>
              </a:solidFill>
              <a:effectLst/>
              <a:latin typeface="Montserrat" pitchFamily="2" charset="0"/>
              <a:ea typeface="Calibri" panose="020F0502020204030204" pitchFamily="34" charset="0"/>
            </a:endParaRPr>
          </a:p>
          <a:p>
            <a:r>
              <a:rPr lang="en-NZ" b="1" dirty="0">
                <a:solidFill>
                  <a:srgbClr val="20419A"/>
                </a:solidFill>
                <a:latin typeface="Montserrat" pitchFamily="2" charset="0"/>
                <a:ea typeface="Calibri" panose="020F0502020204030204" pitchFamily="34" charset="0"/>
              </a:rPr>
              <a:t>Students: </a:t>
            </a:r>
          </a:p>
          <a:p>
            <a:endParaRPr lang="en-NZ" sz="1800" b="1" dirty="0">
              <a:solidFill>
                <a:srgbClr val="20419A"/>
              </a:solidFill>
              <a:effectLst/>
              <a:latin typeface="Montserrat" pitchFamily="2" charset="0"/>
              <a:ea typeface="Calibri" panose="020F0502020204030204" pitchFamily="34" charset="0"/>
            </a:endParaRPr>
          </a:p>
          <a:p>
            <a:r>
              <a:rPr lang="en-NZ" sz="3200" dirty="0">
                <a:solidFill>
                  <a:srgbClr val="20419A"/>
                </a:solidFill>
                <a:latin typeface="Montserrat" pitchFamily="2" charset="0"/>
                <a:ea typeface="Calibri" panose="020F0502020204030204" pitchFamily="34" charset="0"/>
              </a:rPr>
              <a:t>www.kahoot.it </a:t>
            </a:r>
            <a:endParaRPr lang="en-NZ" sz="3200" dirty="0">
              <a:solidFill>
                <a:srgbClr val="20419A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F33502-8753-0A7A-C377-31D0DA293B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30299" y="3605608"/>
            <a:ext cx="2734117" cy="223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933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27FE452-2638-124C-8870-C2F52152C8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612" y="304800"/>
            <a:ext cx="1447088" cy="1219200"/>
          </a:xfrm>
          <a:prstGeom prst="rect">
            <a:avLst/>
          </a:prstGeom>
        </p:spPr>
      </p:pic>
      <p:pic>
        <p:nvPicPr>
          <p:cNvPr id="7" name="Picture 6" descr="A picture containing text, dark&#10;&#10;Description automatically generated">
            <a:extLst>
              <a:ext uri="{FF2B5EF4-FFF2-40B4-BE49-F238E27FC236}">
                <a16:creationId xmlns:a16="http://schemas.microsoft.com/office/drawing/2014/main" id="{EF55A039-2C1F-D24D-A6B2-7FA3EAF07D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630" y="1981200"/>
            <a:ext cx="4804141" cy="55345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94B12C-1843-6548-B00B-AD6546D727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34" b="-13134"/>
          <a:stretch/>
        </p:blipFill>
        <p:spPr>
          <a:xfrm rot="16200000" flipV="1">
            <a:off x="-3390902" y="3238501"/>
            <a:ext cx="7010402" cy="380999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7999FB73-5416-2840-AFE3-82D68A22AD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324600"/>
            <a:ext cx="1066800" cy="279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FC8789-6C57-6DD4-6DCE-8211AD17CA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433" y="1752600"/>
            <a:ext cx="10303133" cy="246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59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27FE452-2638-124C-8870-C2F52152C8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612" y="304800"/>
            <a:ext cx="1447088" cy="1219200"/>
          </a:xfrm>
          <a:prstGeom prst="rect">
            <a:avLst/>
          </a:prstGeom>
        </p:spPr>
      </p:pic>
      <p:pic>
        <p:nvPicPr>
          <p:cNvPr id="7" name="Picture 6" descr="A picture containing text, dark&#10;&#10;Description automatically generated">
            <a:extLst>
              <a:ext uri="{FF2B5EF4-FFF2-40B4-BE49-F238E27FC236}">
                <a16:creationId xmlns:a16="http://schemas.microsoft.com/office/drawing/2014/main" id="{EF55A039-2C1F-D24D-A6B2-7FA3EAF07D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630" y="1981200"/>
            <a:ext cx="4804141" cy="55345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94B12C-1843-6548-B00B-AD6546D727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34" b="-13134"/>
          <a:stretch/>
        </p:blipFill>
        <p:spPr>
          <a:xfrm rot="16200000" flipV="1">
            <a:off x="-3390902" y="3238501"/>
            <a:ext cx="7010402" cy="380999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7999FB73-5416-2840-AFE3-82D68A22AD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324600"/>
            <a:ext cx="1066800" cy="279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ECE8E2-574A-473B-D56E-7C362650C3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6347" y="1973454"/>
            <a:ext cx="10219306" cy="291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551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27FE452-2638-124C-8870-C2F52152C8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612" y="304800"/>
            <a:ext cx="1447088" cy="1219200"/>
          </a:xfrm>
          <a:prstGeom prst="rect">
            <a:avLst/>
          </a:prstGeom>
        </p:spPr>
      </p:pic>
      <p:pic>
        <p:nvPicPr>
          <p:cNvPr id="7" name="Picture 6" descr="A picture containing text, dark&#10;&#10;Description automatically generated">
            <a:extLst>
              <a:ext uri="{FF2B5EF4-FFF2-40B4-BE49-F238E27FC236}">
                <a16:creationId xmlns:a16="http://schemas.microsoft.com/office/drawing/2014/main" id="{EF55A039-2C1F-D24D-A6B2-7FA3EAF07D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630" y="1981200"/>
            <a:ext cx="4804141" cy="55345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94B12C-1843-6548-B00B-AD6546D727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34" b="-13134"/>
          <a:stretch/>
        </p:blipFill>
        <p:spPr>
          <a:xfrm rot="16200000" flipV="1">
            <a:off x="-3390902" y="3238501"/>
            <a:ext cx="7010402" cy="380999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7999FB73-5416-2840-AFE3-82D68A22AD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324600"/>
            <a:ext cx="1066800" cy="279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943020-6105-6156-53B8-7BC6E89D3D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000" y="4028198"/>
            <a:ext cx="10188823" cy="1851820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785200B0-3D7B-EE19-4838-88E60ADEE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721" y="533400"/>
            <a:ext cx="6591300" cy="371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294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27FE452-2638-124C-8870-C2F52152C8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612" y="304800"/>
            <a:ext cx="1447088" cy="1219200"/>
          </a:xfrm>
          <a:prstGeom prst="rect">
            <a:avLst/>
          </a:prstGeom>
        </p:spPr>
      </p:pic>
      <p:pic>
        <p:nvPicPr>
          <p:cNvPr id="7" name="Picture 6" descr="A picture containing text, dark&#10;&#10;Description automatically generated">
            <a:extLst>
              <a:ext uri="{FF2B5EF4-FFF2-40B4-BE49-F238E27FC236}">
                <a16:creationId xmlns:a16="http://schemas.microsoft.com/office/drawing/2014/main" id="{EF55A039-2C1F-D24D-A6B2-7FA3EAF07D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630" y="1981200"/>
            <a:ext cx="4804141" cy="55345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94B12C-1843-6548-B00B-AD6546D727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34" b="-13134"/>
          <a:stretch/>
        </p:blipFill>
        <p:spPr>
          <a:xfrm rot="16200000" flipV="1">
            <a:off x="-3390902" y="3238501"/>
            <a:ext cx="7010402" cy="380999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7999FB73-5416-2840-AFE3-82D68A22AD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324600"/>
            <a:ext cx="1066800" cy="279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873717-48A0-B4B5-02B4-C695CA15F5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8743" y="1638145"/>
            <a:ext cx="10074513" cy="358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429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</TotalTime>
  <Words>347</Words>
  <Application>Microsoft Office PowerPoint</Application>
  <PresentationFormat>Widescreen</PresentationFormat>
  <Paragraphs>53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Montserrat</vt:lpstr>
      <vt:lpstr>Montserrat Medium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</dc:creator>
  <cp:lastModifiedBy>Linda Nelson Caie</cp:lastModifiedBy>
  <cp:revision>43</cp:revision>
  <dcterms:created xsi:type="dcterms:W3CDTF">2022-04-08T02:40:02Z</dcterms:created>
  <dcterms:modified xsi:type="dcterms:W3CDTF">2022-05-29T21:22:00Z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2022-04-08T00:00:00Z</vt:filetime>
  </property>
  <property fmtid="{D5CDD505-2E9C-101B-9397-08002B2CF9AE}" pid="3" name="Creator">
    <vt:lpwstr>Adobe InDesign 15.1 (Macintosh)</vt:lpwstr>
  </property>
  <property fmtid="{D5CDD505-2E9C-101B-9397-08002B2CF9AE}" pid="4" name="LastSaved">
    <vt:filetime>2022-04-08T00:00:00Z</vt:filetime>
  </property>
</Properties>
</file>